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406" r:id="rId3"/>
    <p:sldId id="397" r:id="rId4"/>
    <p:sldId id="398" r:id="rId5"/>
    <p:sldId id="399" r:id="rId6"/>
    <p:sldId id="400" r:id="rId7"/>
    <p:sldId id="401" r:id="rId8"/>
    <p:sldId id="402" r:id="rId9"/>
    <p:sldId id="403" r:id="rId10"/>
    <p:sldId id="404" r:id="rId11"/>
    <p:sldId id="405" r:id="rId12"/>
    <p:sldId id="334" r:id="rId13"/>
    <p:sldId id="407" r:id="rId14"/>
    <p:sldId id="257" r:id="rId15"/>
    <p:sldId id="336" r:id="rId16"/>
    <p:sldId id="337" r:id="rId17"/>
    <p:sldId id="338" r:id="rId18"/>
    <p:sldId id="339" r:id="rId19"/>
    <p:sldId id="408" r:id="rId20"/>
    <p:sldId id="340" r:id="rId21"/>
    <p:sldId id="341" r:id="rId22"/>
    <p:sldId id="342" r:id="rId23"/>
    <p:sldId id="344" r:id="rId24"/>
    <p:sldId id="345" r:id="rId25"/>
    <p:sldId id="346" r:id="rId26"/>
    <p:sldId id="347" r:id="rId27"/>
    <p:sldId id="348" r:id="rId28"/>
    <p:sldId id="349" r:id="rId29"/>
    <p:sldId id="350" r:id="rId30"/>
    <p:sldId id="351" r:id="rId31"/>
    <p:sldId id="352" r:id="rId32"/>
    <p:sldId id="353" r:id="rId33"/>
    <p:sldId id="354" r:id="rId34"/>
    <p:sldId id="355" r:id="rId35"/>
    <p:sldId id="356" r:id="rId36"/>
    <p:sldId id="357" r:id="rId37"/>
    <p:sldId id="358" r:id="rId38"/>
    <p:sldId id="359" r:id="rId39"/>
    <p:sldId id="360" r:id="rId40"/>
    <p:sldId id="396" r:id="rId41"/>
    <p:sldId id="361" r:id="rId42"/>
    <p:sldId id="362" r:id="rId43"/>
    <p:sldId id="363" r:id="rId44"/>
    <p:sldId id="364" r:id="rId45"/>
    <p:sldId id="365" r:id="rId46"/>
    <p:sldId id="367" r:id="rId47"/>
    <p:sldId id="368" r:id="rId48"/>
    <p:sldId id="369" r:id="rId49"/>
    <p:sldId id="370" r:id="rId50"/>
    <p:sldId id="371" r:id="rId51"/>
    <p:sldId id="372" r:id="rId52"/>
    <p:sldId id="373" r:id="rId53"/>
    <p:sldId id="374" r:id="rId54"/>
    <p:sldId id="375" r:id="rId55"/>
    <p:sldId id="376" r:id="rId56"/>
    <p:sldId id="377" r:id="rId57"/>
    <p:sldId id="378" r:id="rId58"/>
    <p:sldId id="379" r:id="rId59"/>
    <p:sldId id="380" r:id="rId60"/>
    <p:sldId id="381" r:id="rId61"/>
    <p:sldId id="382" r:id="rId62"/>
    <p:sldId id="383" r:id="rId63"/>
    <p:sldId id="384" r:id="rId64"/>
    <p:sldId id="385" r:id="rId65"/>
    <p:sldId id="386" r:id="rId66"/>
    <p:sldId id="387" r:id="rId67"/>
    <p:sldId id="388" r:id="rId68"/>
    <p:sldId id="389" r:id="rId69"/>
    <p:sldId id="390" r:id="rId70"/>
    <p:sldId id="391" r:id="rId71"/>
    <p:sldId id="392" r:id="rId72"/>
    <p:sldId id="393" r:id="rId73"/>
    <p:sldId id="394" r:id="rId74"/>
    <p:sldId id="395" r:id="rId7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15" autoAdjust="0"/>
    <p:restoredTop sz="96310" autoAdjust="0"/>
  </p:normalViewPr>
  <p:slideViewPr>
    <p:cSldViewPr>
      <p:cViewPr varScale="1">
        <p:scale>
          <a:sx n="71" d="100"/>
          <a:sy n="71" d="100"/>
        </p:scale>
        <p:origin x="1146" y="51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tableStyles" Target="tableStyle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presProps" Target="presProp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29" Type="http://schemas.openxmlformats.org/officeDocument/2006/relationships/slide" Target="slides/slide2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87A7CB-37B0-4623-A7B2-BD341A289C86}" type="datetimeFigureOut">
              <a:rPr lang="en-US" smtClean="0"/>
              <a:t>3/15/2021</a:t>
            </a:fld>
            <a:endParaRPr 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542F7D-D1F9-40D9-B652-BFB8B15F67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30669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87A7CB-37B0-4623-A7B2-BD341A289C86}" type="datetimeFigureOut">
              <a:rPr lang="en-US" smtClean="0"/>
              <a:t>3/15/2021</a:t>
            </a:fld>
            <a:endParaRPr 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542F7D-D1F9-40D9-B652-BFB8B15F67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58176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87A7CB-37B0-4623-A7B2-BD341A289C86}" type="datetimeFigureOut">
              <a:rPr lang="en-US" smtClean="0"/>
              <a:t>3/15/2021</a:t>
            </a:fld>
            <a:endParaRPr 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542F7D-D1F9-40D9-B652-BFB8B15F67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83902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87A7CB-37B0-4623-A7B2-BD341A289C86}" type="datetimeFigureOut">
              <a:rPr lang="en-US" smtClean="0"/>
              <a:t>3/15/2021</a:t>
            </a:fld>
            <a:endParaRPr 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542F7D-D1F9-40D9-B652-BFB8B15F67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5803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87A7CB-37B0-4623-A7B2-BD341A289C86}" type="datetimeFigureOut">
              <a:rPr lang="en-US" smtClean="0"/>
              <a:t>3/15/2021</a:t>
            </a:fld>
            <a:endParaRPr 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542F7D-D1F9-40D9-B652-BFB8B15F67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95849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87A7CB-37B0-4623-A7B2-BD341A289C86}" type="datetimeFigureOut">
              <a:rPr lang="en-US" smtClean="0"/>
              <a:t>3/15/2021</a:t>
            </a:fld>
            <a:endParaRPr 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542F7D-D1F9-40D9-B652-BFB8B15F67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0356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87A7CB-37B0-4623-A7B2-BD341A289C86}" type="datetimeFigureOut">
              <a:rPr lang="en-US" smtClean="0"/>
              <a:t>3/15/2021</a:t>
            </a:fld>
            <a:endParaRPr 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542F7D-D1F9-40D9-B652-BFB8B15F67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46719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87A7CB-37B0-4623-A7B2-BD341A289C86}" type="datetimeFigureOut">
              <a:rPr lang="en-US" smtClean="0"/>
              <a:t>3/15/2021</a:t>
            </a:fld>
            <a:endParaRPr 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542F7D-D1F9-40D9-B652-BFB8B15F67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99636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87A7CB-37B0-4623-A7B2-BD341A289C86}" type="datetimeFigureOut">
              <a:rPr lang="en-US" smtClean="0"/>
              <a:t>3/15/2021</a:t>
            </a:fld>
            <a:endParaRPr 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542F7D-D1F9-40D9-B652-BFB8B15F67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64699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87A7CB-37B0-4623-A7B2-BD341A289C86}" type="datetimeFigureOut">
              <a:rPr lang="en-US" smtClean="0"/>
              <a:t>3/15/2021</a:t>
            </a:fld>
            <a:endParaRPr 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542F7D-D1F9-40D9-B652-BFB8B15F67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043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87A7CB-37B0-4623-A7B2-BD341A289C86}" type="datetimeFigureOut">
              <a:rPr lang="en-US" smtClean="0"/>
              <a:t>3/15/2021</a:t>
            </a:fld>
            <a:endParaRPr 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542F7D-D1F9-40D9-B652-BFB8B15F67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69505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87A7CB-37B0-4623-A7B2-BD341A289C86}" type="datetimeFigureOut">
              <a:rPr lang="en-US" smtClean="0"/>
              <a:t>3/15/2021</a:t>
            </a:fld>
            <a:endParaRPr 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542F7D-D1F9-40D9-B652-BFB8B15F67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6583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3568" y="1700808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Introduction to Computer Simulation of Physical Systems</a:t>
            </a:r>
            <a:br>
              <a:rPr lang="en-US" dirty="0" smtClean="0"/>
            </a:br>
            <a:r>
              <a:rPr lang="en-US" dirty="0" smtClean="0"/>
              <a:t>(Lecture </a:t>
            </a:r>
            <a:r>
              <a:rPr lang="en-US" dirty="0"/>
              <a:t>9</a:t>
            </a:r>
            <a:r>
              <a:rPr lang="en-US" dirty="0" smtClean="0"/>
              <a:t>)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PHYS 3061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1239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For the </a:t>
            </a:r>
            <a:r>
              <a:rPr lang="en-US" dirty="0" smtClean="0"/>
              <a:t>one-dimensional Poisson </a:t>
            </a:r>
            <a:r>
              <a:rPr lang="en-US" dirty="0"/>
              <a:t>equation, the weighted integral becomes</a:t>
            </a:r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280" t="30522" r="44337" b="36103"/>
          <a:stretch/>
        </p:blipFill>
        <p:spPr bwMode="auto">
          <a:xfrm>
            <a:off x="1187624" y="2621179"/>
            <a:ext cx="6598295" cy="42138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5839704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/>
              <a:t>The advantage of choosing </a:t>
            </a:r>
            <a:r>
              <a:rPr lang="en-US" i="1" dirty="0" err="1" smtClean="0"/>
              <a:t>u</a:t>
            </a:r>
            <a:r>
              <a:rPr lang="en-US" altLang="zh-CN" i="1" baseline="-25000" dirty="0" err="1" smtClean="0"/>
              <a:t>i</a:t>
            </a:r>
            <a:r>
              <a:rPr lang="en-US" i="1" dirty="0" smtClean="0"/>
              <a:t> </a:t>
            </a:r>
            <a:r>
              <a:rPr lang="en-US" dirty="0"/>
              <a:t>(</a:t>
            </a:r>
            <a:r>
              <a:rPr lang="en-US" i="1" dirty="0"/>
              <a:t>x</a:t>
            </a:r>
            <a:r>
              <a:rPr lang="en-US" dirty="0"/>
              <a:t>) and </a:t>
            </a:r>
            <a:r>
              <a:rPr lang="en-US" i="1" dirty="0" err="1" smtClean="0"/>
              <a:t>w</a:t>
            </a:r>
            <a:r>
              <a:rPr lang="en-US" altLang="zh-CN" i="1" baseline="-25000" dirty="0" err="1" smtClean="0"/>
              <a:t>i</a:t>
            </a:r>
            <a:r>
              <a:rPr lang="en-US" i="1" dirty="0" smtClean="0"/>
              <a:t> </a:t>
            </a:r>
            <a:r>
              <a:rPr lang="en-US" dirty="0"/>
              <a:t>(</a:t>
            </a:r>
            <a:r>
              <a:rPr lang="en-US" i="1" dirty="0"/>
              <a:t>x</a:t>
            </a:r>
            <a:r>
              <a:rPr lang="en-US" dirty="0"/>
              <a:t>) as local functions lies in the </a:t>
            </a:r>
            <a:r>
              <a:rPr lang="en-US" dirty="0" smtClean="0"/>
              <a:t>solution of </a:t>
            </a:r>
            <a:r>
              <a:rPr lang="en-US" dirty="0"/>
              <a:t>the linear equation </a:t>
            </a:r>
            <a:r>
              <a:rPr lang="en-US" dirty="0" smtClean="0"/>
              <a:t>set.</a:t>
            </a:r>
          </a:p>
          <a:p>
            <a:r>
              <a:rPr lang="en-US" dirty="0"/>
              <a:t>Basically, we need to solve only </a:t>
            </a:r>
            <a:r>
              <a:rPr lang="en-US" dirty="0" smtClean="0"/>
              <a:t>a </a:t>
            </a:r>
            <a:r>
              <a:rPr lang="en-US" dirty="0" err="1" smtClean="0"/>
              <a:t>tridiagonal</a:t>
            </a:r>
            <a:r>
              <a:rPr lang="en-US" dirty="0" smtClean="0"/>
              <a:t> </a:t>
            </a:r>
            <a:r>
              <a:rPr lang="en-US" dirty="0"/>
              <a:t>or a band matrix problem, which can be done quite quickly</a:t>
            </a:r>
            <a:r>
              <a:rPr lang="en-US" dirty="0" smtClean="0"/>
              <a:t>.</a:t>
            </a:r>
          </a:p>
          <a:p>
            <a:r>
              <a:rPr lang="en-US" dirty="0"/>
              <a:t>The </a:t>
            </a:r>
            <a:r>
              <a:rPr lang="en-US" dirty="0" smtClean="0"/>
              <a:t>idea is </a:t>
            </a:r>
            <a:r>
              <a:rPr lang="en-US" dirty="0"/>
              <a:t>to make the problem computationally simple but numerically accurate. </a:t>
            </a:r>
            <a:endParaRPr lang="en-US" dirty="0" smtClean="0"/>
          </a:p>
          <a:p>
            <a:r>
              <a:rPr lang="en-US" dirty="0" smtClean="0"/>
              <a:t>That</a:t>
            </a:r>
            <a:r>
              <a:rPr lang="en-US" dirty="0"/>
              <a:t> </a:t>
            </a:r>
            <a:r>
              <a:rPr lang="en-US" dirty="0" smtClean="0"/>
              <a:t>means </a:t>
            </a:r>
            <a:r>
              <a:rPr lang="en-US" dirty="0"/>
              <a:t>the choice of the weight </a:t>
            </a:r>
            <a:r>
              <a:rPr lang="en-US" i="1" dirty="0" err="1" smtClean="0"/>
              <a:t>w</a:t>
            </a:r>
            <a:r>
              <a:rPr lang="en-US" altLang="zh-CN" i="1" baseline="-25000" dirty="0" err="1" smtClean="0"/>
              <a:t>i</a:t>
            </a:r>
            <a:r>
              <a:rPr lang="en-US" i="1" dirty="0" smtClean="0"/>
              <a:t> </a:t>
            </a:r>
            <a:r>
              <a:rPr lang="en-US" dirty="0"/>
              <a:t>(</a:t>
            </a:r>
            <a:r>
              <a:rPr lang="en-US" i="1" dirty="0"/>
              <a:t>x</a:t>
            </a:r>
            <a:r>
              <a:rPr lang="en-US" dirty="0"/>
              <a:t>) is rather an art. </a:t>
            </a:r>
            <a:endParaRPr lang="en-US" dirty="0" smtClean="0"/>
          </a:p>
          <a:p>
            <a:r>
              <a:rPr lang="en-US" dirty="0" smtClean="0"/>
              <a:t>A </a:t>
            </a:r>
            <a:r>
              <a:rPr lang="en-US" dirty="0"/>
              <a:t>common choice is </a:t>
            </a:r>
            <a:r>
              <a:rPr lang="en-US" dirty="0" smtClean="0"/>
              <a:t>that </a:t>
            </a:r>
            <a:r>
              <a:rPr lang="en-US" i="1" dirty="0" err="1" smtClean="0"/>
              <a:t>w</a:t>
            </a:r>
            <a:r>
              <a:rPr lang="en-US" altLang="zh-CN" i="1" baseline="-25000" dirty="0" err="1" smtClean="0"/>
              <a:t>i</a:t>
            </a:r>
            <a:r>
              <a:rPr lang="en-US" i="1" dirty="0" smtClean="0"/>
              <a:t> </a:t>
            </a:r>
            <a:r>
              <a:rPr lang="en-US" dirty="0"/>
              <a:t>(</a:t>
            </a:r>
            <a:r>
              <a:rPr lang="en-US" i="1" dirty="0"/>
              <a:t>x</a:t>
            </a:r>
            <a:r>
              <a:rPr lang="en-US" dirty="0"/>
              <a:t>) = </a:t>
            </a:r>
            <a:r>
              <a:rPr lang="en-US" i="1" dirty="0" err="1" smtClean="0"/>
              <a:t>u</a:t>
            </a:r>
            <a:r>
              <a:rPr lang="en-US" altLang="zh-CN" i="1" baseline="-25000" dirty="0" err="1" smtClean="0"/>
              <a:t>i</a:t>
            </a:r>
            <a:r>
              <a:rPr lang="en-US" i="1" dirty="0" smtClean="0"/>
              <a:t> </a:t>
            </a:r>
            <a:r>
              <a:rPr lang="en-US" dirty="0"/>
              <a:t>(</a:t>
            </a:r>
            <a:r>
              <a:rPr lang="en-US" i="1" dirty="0"/>
              <a:t>x</a:t>
            </a:r>
            <a:r>
              <a:rPr lang="en-US" dirty="0"/>
              <a:t>), which is called the </a:t>
            </a:r>
            <a:r>
              <a:rPr lang="en-US" i="1" dirty="0" err="1"/>
              <a:t>Galerkin</a:t>
            </a:r>
            <a:r>
              <a:rPr lang="en-US" i="1" dirty="0"/>
              <a:t> method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5962524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Simple classical and Monte Carlo methods </a:t>
            </a:r>
            <a:endParaRPr lang="en-US" dirty="0" smtClean="0"/>
          </a:p>
          <a:p>
            <a:pPr lvl="1"/>
            <a:r>
              <a:rPr lang="en-US" dirty="0" smtClean="0"/>
              <a:t>including </a:t>
            </a:r>
            <a:r>
              <a:rPr lang="en-US" dirty="0"/>
              <a:t>importance sampling </a:t>
            </a:r>
            <a:endParaRPr lang="en-US" dirty="0" smtClean="0"/>
          </a:p>
          <a:p>
            <a:pPr lvl="2"/>
            <a:r>
              <a:rPr lang="en-US" dirty="0" smtClean="0"/>
              <a:t>illustrated </a:t>
            </a:r>
            <a:r>
              <a:rPr lang="en-US" dirty="0"/>
              <a:t>in </a:t>
            </a:r>
            <a:r>
              <a:rPr lang="en-US" dirty="0" smtClean="0"/>
              <a:t>the context </a:t>
            </a:r>
            <a:r>
              <a:rPr lang="en-US" dirty="0"/>
              <a:t>of the numerical evaluation of definite integrals.</a:t>
            </a:r>
          </a:p>
        </p:txBody>
      </p:sp>
    </p:spTree>
    <p:extLst>
      <p:ext uri="{BB962C8B-B14F-4D97-AF65-F5344CB8AC3E}">
        <p14:creationId xmlns:p14="http://schemas.microsoft.com/office/powerpoint/2010/main" val="127631005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8" y="299695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altLang="zh-CN" b="1" dirty="0"/>
              <a:t>Numerical and Monte Carlo</a:t>
            </a:r>
            <a:br>
              <a:rPr lang="en-US" altLang="zh-CN" b="1" dirty="0"/>
            </a:br>
            <a:r>
              <a:rPr lang="en-US" altLang="zh-CN" b="1" dirty="0"/>
              <a:t>Methods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11645103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/>
              <a:t>Numerical Integration Methods in One Dimension</a:t>
            </a:r>
            <a:endParaRPr 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We </a:t>
            </a:r>
            <a:r>
              <a:rPr lang="en-US" dirty="0"/>
              <a:t>can use sequences of random numbers to estimate </a:t>
            </a:r>
            <a:r>
              <a:rPr lang="en-US" dirty="0" smtClean="0"/>
              <a:t>definite integrals</a:t>
            </a:r>
            <a:r>
              <a:rPr lang="en-US" dirty="0"/>
              <a:t>, </a:t>
            </a:r>
            <a:endParaRPr lang="en-US" dirty="0" smtClean="0"/>
          </a:p>
          <a:p>
            <a:pPr lvl="1"/>
            <a:r>
              <a:rPr lang="en-US" dirty="0" smtClean="0"/>
              <a:t> </a:t>
            </a:r>
            <a:r>
              <a:rPr lang="en-US" dirty="0"/>
              <a:t>seemingly has nothing to do with randomness. </a:t>
            </a:r>
            <a:endParaRPr lang="en-US" dirty="0" smtClean="0"/>
          </a:p>
          <a:p>
            <a:r>
              <a:rPr lang="en-US" altLang="zh-CN" dirty="0" smtClean="0"/>
              <a:t>S</a:t>
            </a:r>
            <a:r>
              <a:rPr lang="en-US" dirty="0" smtClean="0"/>
              <a:t>everal </a:t>
            </a:r>
            <a:r>
              <a:rPr lang="en-US" dirty="0"/>
              <a:t>common </a:t>
            </a:r>
            <a:r>
              <a:rPr lang="en-US" dirty="0" smtClean="0"/>
              <a:t>classical methods </a:t>
            </a:r>
          </a:p>
          <a:p>
            <a:pPr lvl="1"/>
            <a:r>
              <a:rPr lang="en-US" dirty="0" smtClean="0"/>
              <a:t>for </a:t>
            </a:r>
            <a:r>
              <a:rPr lang="en-US" dirty="0"/>
              <a:t>numerically evaluating definite integrals</a:t>
            </a:r>
            <a:r>
              <a:rPr lang="en-US" dirty="0" smtClean="0"/>
              <a:t>.</a:t>
            </a:r>
          </a:p>
          <a:p>
            <a:r>
              <a:rPr lang="en-US" dirty="0" smtClean="0"/>
              <a:t>Any suggestions on how to do such integrations with classical methods or with randomness?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601170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one-dimensional definite </a:t>
            </a:r>
            <a:r>
              <a:rPr lang="en-US" dirty="0" smtClean="0"/>
              <a:t>integral:</a:t>
            </a:r>
          </a:p>
          <a:p>
            <a:r>
              <a:rPr lang="en-US" i="1" dirty="0"/>
              <a:t>F </a:t>
            </a:r>
            <a:r>
              <a:rPr lang="en-US" dirty="0" smtClean="0"/>
              <a:t>=∫</a:t>
            </a:r>
            <a:r>
              <a:rPr lang="en-US" baseline="-25000" dirty="0" smtClean="0"/>
              <a:t>a</a:t>
            </a:r>
            <a:r>
              <a:rPr lang="en-US" baseline="30000" dirty="0" smtClean="0"/>
              <a:t>b</a:t>
            </a:r>
            <a:r>
              <a:rPr lang="en-US" dirty="0" smtClean="0"/>
              <a:t> </a:t>
            </a:r>
            <a:r>
              <a:rPr lang="en-US" i="1" dirty="0" smtClean="0"/>
              <a:t>f</a:t>
            </a:r>
            <a:r>
              <a:rPr lang="en-US" dirty="0" smtClean="0"/>
              <a:t>(</a:t>
            </a:r>
            <a:r>
              <a:rPr lang="en-US" i="1" dirty="0" smtClean="0"/>
              <a:t>x</a:t>
            </a:r>
            <a:r>
              <a:rPr lang="en-US" dirty="0"/>
              <a:t>) </a:t>
            </a:r>
            <a:r>
              <a:rPr lang="en-US" i="1" dirty="0"/>
              <a:t>dx</a:t>
            </a:r>
            <a:r>
              <a:rPr lang="en-US" i="1" dirty="0" smtClean="0"/>
              <a:t>. (1)</a:t>
            </a:r>
          </a:p>
          <a:p>
            <a:r>
              <a:rPr lang="en-US" dirty="0"/>
              <a:t>For some </a:t>
            </a:r>
            <a:r>
              <a:rPr lang="en-US" i="1" dirty="0" smtClean="0"/>
              <a:t>f</a:t>
            </a:r>
            <a:r>
              <a:rPr lang="en-US" dirty="0" smtClean="0"/>
              <a:t>(</a:t>
            </a:r>
            <a:r>
              <a:rPr lang="en-US" i="1" dirty="0" smtClean="0"/>
              <a:t>x</a:t>
            </a:r>
            <a:r>
              <a:rPr lang="en-US" dirty="0"/>
              <a:t>), </a:t>
            </a:r>
            <a:endParaRPr lang="en-US" dirty="0" smtClean="0"/>
          </a:p>
          <a:p>
            <a:pPr lvl="1"/>
            <a:r>
              <a:rPr lang="en-US" dirty="0" smtClean="0"/>
              <a:t>the </a:t>
            </a:r>
            <a:r>
              <a:rPr lang="en-US" dirty="0"/>
              <a:t>integration </a:t>
            </a:r>
            <a:r>
              <a:rPr lang="en-US" dirty="0" smtClean="0"/>
              <a:t>can </a:t>
            </a:r>
            <a:r>
              <a:rPr lang="en-US" dirty="0"/>
              <a:t>be done analytically, </a:t>
            </a:r>
            <a:endParaRPr lang="en-US" dirty="0" smtClean="0"/>
          </a:p>
          <a:p>
            <a:pPr lvl="1"/>
            <a:r>
              <a:rPr lang="en-US" dirty="0" smtClean="0"/>
              <a:t>Found in </a:t>
            </a:r>
            <a:r>
              <a:rPr lang="en-US" dirty="0"/>
              <a:t>tables of integrals, </a:t>
            </a:r>
            <a:endParaRPr lang="en-US" dirty="0" smtClean="0"/>
          </a:p>
          <a:p>
            <a:pPr lvl="1"/>
            <a:r>
              <a:rPr lang="en-US" dirty="0" smtClean="0"/>
              <a:t>or </a:t>
            </a:r>
            <a:r>
              <a:rPr lang="en-US" dirty="0"/>
              <a:t>evaluated as a series</a:t>
            </a:r>
            <a:r>
              <a:rPr lang="en-US" dirty="0" smtClean="0"/>
              <a:t>.</a:t>
            </a:r>
          </a:p>
          <a:p>
            <a:pPr lvl="1"/>
            <a:r>
              <a:rPr lang="en-US" dirty="0" smtClean="0"/>
              <a:t>Or with the help of software like </a:t>
            </a:r>
            <a:r>
              <a:rPr lang="en-US" dirty="0" err="1" smtClean="0"/>
              <a:t>mathematica</a:t>
            </a:r>
            <a:r>
              <a:rPr lang="en-US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831531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However, </a:t>
            </a:r>
            <a:r>
              <a:rPr lang="en-US" dirty="0" smtClean="0"/>
              <a:t>relatively few </a:t>
            </a:r>
            <a:r>
              <a:rPr lang="en-US" dirty="0"/>
              <a:t>functions </a:t>
            </a:r>
            <a:r>
              <a:rPr lang="en-US" dirty="0" smtClean="0"/>
              <a:t>can be </a:t>
            </a:r>
            <a:r>
              <a:rPr lang="en-US" dirty="0"/>
              <a:t>evaluated </a:t>
            </a:r>
            <a:r>
              <a:rPr lang="en-US" dirty="0" smtClean="0"/>
              <a:t>analytically</a:t>
            </a:r>
          </a:p>
          <a:p>
            <a:r>
              <a:rPr lang="en-US" dirty="0" smtClean="0"/>
              <a:t>most </a:t>
            </a:r>
            <a:r>
              <a:rPr lang="en-US" dirty="0"/>
              <a:t>functions must be integrated numerically</a:t>
            </a:r>
            <a:r>
              <a:rPr lang="en-US" dirty="0" smtClean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96343954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Most classical methods of numerical integration are based on the geometrical interpretation of the integral as the area under the curve of the function </a:t>
            </a:r>
            <a:r>
              <a:rPr lang="en-US" i="1" dirty="0"/>
              <a:t>f</a:t>
            </a:r>
            <a:r>
              <a:rPr lang="en-US" dirty="0"/>
              <a:t>(</a:t>
            </a:r>
            <a:r>
              <a:rPr lang="en-US" i="1" dirty="0"/>
              <a:t>x</a:t>
            </a:r>
            <a:r>
              <a:rPr lang="en-US" dirty="0"/>
              <a:t>) from </a:t>
            </a:r>
            <a:r>
              <a:rPr lang="en-US" i="1" dirty="0"/>
              <a:t>x </a:t>
            </a:r>
            <a:r>
              <a:rPr lang="en-US" dirty="0"/>
              <a:t>= </a:t>
            </a:r>
            <a:r>
              <a:rPr lang="en-US" i="1" dirty="0"/>
              <a:t>a </a:t>
            </a:r>
            <a:r>
              <a:rPr lang="en-US" dirty="0"/>
              <a:t>to </a:t>
            </a:r>
            <a:r>
              <a:rPr lang="en-US" i="1" dirty="0"/>
              <a:t>x </a:t>
            </a:r>
            <a:r>
              <a:rPr lang="en-US" dirty="0"/>
              <a:t>= </a:t>
            </a:r>
            <a:r>
              <a:rPr lang="en-US" i="1" dirty="0" smtClean="0"/>
              <a:t>b.</a:t>
            </a:r>
            <a:endParaRPr lang="en-US" dirty="0"/>
          </a:p>
          <a:p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103" t="19048" r="23586" b="15961"/>
          <a:stretch/>
        </p:blipFill>
        <p:spPr bwMode="auto">
          <a:xfrm>
            <a:off x="3059832" y="3645024"/>
            <a:ext cx="4040580" cy="29346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1896123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In these methods the </a:t>
            </a:r>
            <a:r>
              <a:rPr lang="en-US" i="1" dirty="0"/>
              <a:t>x</a:t>
            </a:r>
            <a:r>
              <a:rPr lang="en-US" dirty="0"/>
              <a:t>-axis is divided into </a:t>
            </a:r>
            <a:r>
              <a:rPr lang="en-US" i="1" dirty="0"/>
              <a:t>n </a:t>
            </a:r>
            <a:r>
              <a:rPr lang="en-US" dirty="0"/>
              <a:t>equal intervals of width </a:t>
            </a:r>
            <a:r>
              <a:rPr lang="en-US" dirty="0" err="1"/>
              <a:t>Δ</a:t>
            </a:r>
            <a:r>
              <a:rPr lang="en-US" i="1" dirty="0" err="1"/>
              <a:t>x</a:t>
            </a:r>
            <a:r>
              <a:rPr lang="en-US" dirty="0"/>
              <a:t>, where </a:t>
            </a:r>
            <a:r>
              <a:rPr lang="en-US" dirty="0" err="1" smtClean="0"/>
              <a:t>Δ</a:t>
            </a:r>
            <a:r>
              <a:rPr lang="en-US" i="1" dirty="0" err="1" smtClean="0"/>
              <a:t>x</a:t>
            </a:r>
            <a:r>
              <a:rPr lang="en-US" i="1" dirty="0"/>
              <a:t> </a:t>
            </a:r>
            <a:r>
              <a:rPr lang="en-US" dirty="0" smtClean="0"/>
              <a:t>is </a:t>
            </a:r>
            <a:r>
              <a:rPr lang="en-US" dirty="0"/>
              <a:t>given by</a:t>
            </a:r>
          </a:p>
          <a:p>
            <a:r>
              <a:rPr lang="el-GR" dirty="0"/>
              <a:t>Δ</a:t>
            </a:r>
            <a:r>
              <a:rPr lang="en-US" i="1" dirty="0"/>
              <a:t>x </a:t>
            </a:r>
            <a:r>
              <a:rPr lang="en-US" dirty="0" smtClean="0"/>
              <a:t>=(</a:t>
            </a:r>
            <a:r>
              <a:rPr lang="en-US" i="1" dirty="0" smtClean="0"/>
              <a:t>b </a:t>
            </a:r>
            <a:r>
              <a:rPr lang="en-US" i="1" dirty="0"/>
              <a:t>− </a:t>
            </a:r>
            <a:r>
              <a:rPr lang="en-US" i="1" dirty="0" smtClean="0"/>
              <a:t>a)</a:t>
            </a:r>
            <a:r>
              <a:rPr lang="en-US" i="1" dirty="0"/>
              <a:t>/</a:t>
            </a:r>
            <a:r>
              <a:rPr lang="en-US" i="1" dirty="0" smtClean="0"/>
              <a:t>n, </a:t>
            </a:r>
            <a:endParaRPr lang="en-US" dirty="0"/>
          </a:p>
          <a:p>
            <a:r>
              <a:rPr lang="en-US" dirty="0" smtClean="0"/>
              <a:t>And </a:t>
            </a:r>
            <a:r>
              <a:rPr lang="en-US" i="1" dirty="0" err="1" smtClean="0"/>
              <a:t>x</a:t>
            </a:r>
            <a:r>
              <a:rPr lang="en-US" i="1" baseline="-25000" dirty="0" err="1" smtClean="0"/>
              <a:t>n</a:t>
            </a:r>
            <a:r>
              <a:rPr lang="en-US" i="1" dirty="0" smtClean="0"/>
              <a:t> </a:t>
            </a:r>
            <a:r>
              <a:rPr lang="en-US" dirty="0"/>
              <a:t>= </a:t>
            </a:r>
            <a:r>
              <a:rPr lang="en-US" i="1" dirty="0"/>
              <a:t>x</a:t>
            </a:r>
            <a:r>
              <a:rPr lang="en-US" baseline="-25000" dirty="0"/>
              <a:t>0</a:t>
            </a:r>
            <a:r>
              <a:rPr lang="en-US" dirty="0"/>
              <a:t> + </a:t>
            </a:r>
            <a:r>
              <a:rPr lang="en-US" i="1" dirty="0"/>
              <a:t>n</a:t>
            </a:r>
            <a:r>
              <a:rPr lang="el-GR" dirty="0"/>
              <a:t>Δ</a:t>
            </a:r>
            <a:r>
              <a:rPr lang="en-US" i="1" dirty="0"/>
              <a:t>x. </a:t>
            </a:r>
            <a:endParaRPr lang="en-US" dirty="0"/>
          </a:p>
          <a:p>
            <a:r>
              <a:rPr lang="en-US" dirty="0"/>
              <a:t>In the above, </a:t>
            </a:r>
            <a:r>
              <a:rPr lang="en-US" i="1" dirty="0"/>
              <a:t>x</a:t>
            </a:r>
            <a:r>
              <a:rPr lang="en-US" baseline="-25000" dirty="0"/>
              <a:t>0</a:t>
            </a:r>
            <a:r>
              <a:rPr lang="en-US" dirty="0"/>
              <a:t> = </a:t>
            </a:r>
            <a:r>
              <a:rPr lang="en-US" i="1" dirty="0"/>
              <a:t>a </a:t>
            </a:r>
            <a:r>
              <a:rPr lang="en-US" dirty="0"/>
              <a:t>and </a:t>
            </a:r>
            <a:r>
              <a:rPr lang="en-US" i="1" dirty="0" err="1"/>
              <a:t>x</a:t>
            </a:r>
            <a:r>
              <a:rPr lang="en-US" i="1" baseline="-25000" dirty="0" err="1"/>
              <a:t>n</a:t>
            </a:r>
            <a:r>
              <a:rPr lang="en-US" i="1" dirty="0"/>
              <a:t> </a:t>
            </a:r>
            <a:r>
              <a:rPr lang="en-US" dirty="0"/>
              <a:t>= </a:t>
            </a:r>
            <a:r>
              <a:rPr lang="en-US" i="1" dirty="0"/>
              <a:t>b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31350339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952" t="14088" r="15108" b="10912"/>
          <a:stretch/>
        </p:blipFill>
        <p:spPr bwMode="auto">
          <a:xfrm>
            <a:off x="0" y="769535"/>
            <a:ext cx="8969829" cy="548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778178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Modeling continuous systems</a:t>
            </a:r>
            <a:endParaRPr 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/>
              <a:t>It is usually more difficult to simulate continuous systems than discrete ones,</a:t>
            </a:r>
          </a:p>
          <a:p>
            <a:pPr lvl="1"/>
            <a:r>
              <a:rPr lang="en-US" dirty="0"/>
              <a:t>especially when the properties under study are governed by nonlinear equations</a:t>
            </a:r>
            <a:r>
              <a:rPr lang="en-US" dirty="0" smtClean="0"/>
              <a:t>.</a:t>
            </a:r>
          </a:p>
          <a:p>
            <a:r>
              <a:rPr lang="en-US" dirty="0"/>
              <a:t>The systems can be so complex </a:t>
            </a:r>
            <a:endParaRPr lang="en-US" dirty="0" smtClean="0"/>
          </a:p>
          <a:p>
            <a:pPr lvl="1"/>
            <a:r>
              <a:rPr lang="en-US" dirty="0" smtClean="0"/>
              <a:t>that </a:t>
            </a:r>
            <a:r>
              <a:rPr lang="en-US" dirty="0"/>
              <a:t>the length scale at the atomic level </a:t>
            </a:r>
            <a:r>
              <a:rPr lang="en-US" dirty="0" smtClean="0"/>
              <a:t>can be </a:t>
            </a:r>
            <a:r>
              <a:rPr lang="en-US" dirty="0"/>
              <a:t>as important as the length scale at the macroscopic level</a:t>
            </a:r>
            <a:r>
              <a:rPr lang="en-US" dirty="0" smtClean="0"/>
              <a:t>.</a:t>
            </a:r>
          </a:p>
          <a:p>
            <a:r>
              <a:rPr lang="en-US" dirty="0"/>
              <a:t>The basic idea </a:t>
            </a:r>
            <a:r>
              <a:rPr lang="en-US" dirty="0" smtClean="0"/>
              <a:t>in dealing </a:t>
            </a:r>
            <a:r>
              <a:rPr lang="en-US" dirty="0"/>
              <a:t>with complicated systems is similar to a divide-and-conquer concept,</a:t>
            </a:r>
          </a:p>
          <a:p>
            <a:pPr lvl="1"/>
            <a:r>
              <a:rPr lang="en-US" dirty="0"/>
              <a:t>that is, dividing the systems with an understanding of the length scales </a:t>
            </a:r>
            <a:r>
              <a:rPr lang="en-US" dirty="0" smtClean="0"/>
              <a:t>involved and </a:t>
            </a:r>
            <a:r>
              <a:rPr lang="en-US" dirty="0"/>
              <a:t>then solving the problem with an appropriate method at each length scale</a:t>
            </a:r>
            <a:r>
              <a:rPr lang="en-US" dirty="0" smtClean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67850270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The simplest approximation of the area under the curve </a:t>
            </a:r>
            <a:r>
              <a:rPr lang="en-US" i="1" dirty="0"/>
              <a:t>f</a:t>
            </a:r>
            <a:r>
              <a:rPr lang="en-US" dirty="0"/>
              <a:t>(</a:t>
            </a:r>
            <a:r>
              <a:rPr lang="en-US" i="1" dirty="0"/>
              <a:t>x</a:t>
            </a:r>
            <a:r>
              <a:rPr lang="en-US" dirty="0" smtClean="0"/>
              <a:t>)</a:t>
            </a:r>
            <a:r>
              <a:rPr lang="en-US" dirty="0"/>
              <a:t>:</a:t>
            </a:r>
            <a:r>
              <a:rPr lang="en-US" dirty="0" smtClean="0"/>
              <a:t> </a:t>
            </a:r>
            <a:r>
              <a:rPr lang="en-US" dirty="0"/>
              <a:t>the sum of the area of the </a:t>
            </a:r>
            <a:r>
              <a:rPr lang="en-US" dirty="0" smtClean="0"/>
              <a:t>rectangles. </a:t>
            </a:r>
            <a:endParaRPr lang="en-US" dirty="0" smtClean="0"/>
          </a:p>
          <a:p>
            <a:r>
              <a:rPr lang="en-US" dirty="0" smtClean="0"/>
              <a:t>In </a:t>
            </a:r>
            <a:r>
              <a:rPr lang="en-US" dirty="0"/>
              <a:t>the </a:t>
            </a:r>
            <a:r>
              <a:rPr lang="en-US" i="1" dirty="0"/>
              <a:t>rectangular </a:t>
            </a:r>
            <a:r>
              <a:rPr lang="en-US" dirty="0"/>
              <a:t>approximation, </a:t>
            </a:r>
            <a:r>
              <a:rPr lang="en-US" i="1" dirty="0"/>
              <a:t>f</a:t>
            </a:r>
            <a:r>
              <a:rPr lang="en-US" dirty="0"/>
              <a:t>(</a:t>
            </a:r>
            <a:r>
              <a:rPr lang="en-US" i="1" dirty="0"/>
              <a:t>x</a:t>
            </a:r>
            <a:r>
              <a:rPr lang="en-US" dirty="0"/>
              <a:t>) is evaluated at the </a:t>
            </a:r>
            <a:r>
              <a:rPr lang="en-US" i="1" dirty="0" smtClean="0"/>
              <a:t>beginning </a:t>
            </a:r>
            <a:r>
              <a:rPr lang="en-US" dirty="0" smtClean="0"/>
              <a:t>of </a:t>
            </a:r>
            <a:r>
              <a:rPr lang="en-US" dirty="0"/>
              <a:t>the interval, and the approximate of the integral, </a:t>
            </a:r>
            <a:r>
              <a:rPr lang="en-US" i="1" dirty="0"/>
              <a:t>F</a:t>
            </a:r>
            <a:r>
              <a:rPr lang="en-US" i="1" baseline="-25000" dirty="0"/>
              <a:t>n</a:t>
            </a:r>
            <a:r>
              <a:rPr lang="en-US" dirty="0"/>
              <a:t>, is given </a:t>
            </a:r>
            <a:r>
              <a:rPr lang="en-US" dirty="0" smtClean="0"/>
              <a:t>by</a:t>
            </a:r>
          </a:p>
          <a:p>
            <a:r>
              <a:rPr lang="en-US" i="1" dirty="0"/>
              <a:t>F</a:t>
            </a:r>
            <a:r>
              <a:rPr lang="en-US" i="1" baseline="-25000" dirty="0"/>
              <a:t>n</a:t>
            </a:r>
            <a:r>
              <a:rPr lang="en-US" i="1" dirty="0"/>
              <a:t> </a:t>
            </a:r>
            <a:r>
              <a:rPr lang="en-US" dirty="0" smtClean="0"/>
              <a:t>=</a:t>
            </a:r>
            <a:r>
              <a:rPr lang="el-GR" dirty="0" smtClean="0"/>
              <a:t>Σ</a:t>
            </a:r>
            <a:r>
              <a:rPr lang="en-US" i="1" dirty="0" smtClean="0"/>
              <a:t>f</a:t>
            </a:r>
            <a:r>
              <a:rPr lang="en-US" dirty="0" smtClean="0"/>
              <a:t>(</a:t>
            </a:r>
            <a:r>
              <a:rPr lang="en-US" i="1" dirty="0" smtClean="0"/>
              <a:t>xi</a:t>
            </a:r>
            <a:r>
              <a:rPr lang="en-US" dirty="0" smtClean="0"/>
              <a:t>)</a:t>
            </a:r>
            <a:r>
              <a:rPr lang="el-GR" dirty="0"/>
              <a:t>Δ</a:t>
            </a:r>
            <a:r>
              <a:rPr lang="en-US" i="1" dirty="0"/>
              <a:t>x</a:t>
            </a:r>
            <a:r>
              <a:rPr lang="en-US" i="1" dirty="0" smtClean="0"/>
              <a:t>. </a:t>
            </a:r>
            <a:r>
              <a:rPr lang="en-US" i="1" dirty="0" err="1" smtClean="0"/>
              <a:t>i</a:t>
            </a:r>
            <a:r>
              <a:rPr lang="en-US" i="1" dirty="0" smtClean="0"/>
              <a:t> = 0… </a:t>
            </a:r>
            <a:r>
              <a:rPr lang="en-US" i="1" dirty="0" smtClean="0"/>
              <a:t>n-1  </a:t>
            </a:r>
            <a:r>
              <a:rPr lang="en-US" i="1" dirty="0" smtClean="0"/>
              <a:t>(rectangular approximation.)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022164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 the </a:t>
            </a:r>
            <a:r>
              <a:rPr lang="en-US" i="1" dirty="0"/>
              <a:t>trapezoidal </a:t>
            </a:r>
            <a:r>
              <a:rPr lang="en-US" dirty="0"/>
              <a:t>approximation the integral is approximated by a sum of trapezoids. </a:t>
            </a:r>
            <a:endParaRPr lang="en-US" dirty="0" smtClean="0"/>
          </a:p>
          <a:p>
            <a:r>
              <a:rPr lang="en-US" dirty="0" smtClean="0"/>
              <a:t>The</a:t>
            </a:r>
            <a:r>
              <a:rPr lang="en-US" dirty="0"/>
              <a:t> </a:t>
            </a:r>
            <a:r>
              <a:rPr lang="en-US" dirty="0" smtClean="0"/>
              <a:t>area </a:t>
            </a:r>
            <a:r>
              <a:rPr lang="en-US" dirty="0"/>
              <a:t>is computed by choosing one side equal to </a:t>
            </a:r>
            <a:r>
              <a:rPr lang="en-US" i="1" dirty="0"/>
              <a:t>f</a:t>
            </a:r>
            <a:r>
              <a:rPr lang="en-US" dirty="0"/>
              <a:t>(</a:t>
            </a:r>
            <a:r>
              <a:rPr lang="en-US" i="1" dirty="0"/>
              <a:t>x</a:t>
            </a:r>
            <a:r>
              <a:rPr lang="en-US" dirty="0"/>
              <a:t>) at the beginning of the interval and the </a:t>
            </a:r>
            <a:r>
              <a:rPr lang="en-US" dirty="0" smtClean="0"/>
              <a:t>other side </a:t>
            </a:r>
            <a:r>
              <a:rPr lang="en-US" dirty="0"/>
              <a:t>equal to </a:t>
            </a:r>
            <a:r>
              <a:rPr lang="en-US" i="1" dirty="0"/>
              <a:t>f</a:t>
            </a:r>
            <a:r>
              <a:rPr lang="en-US" dirty="0"/>
              <a:t>(</a:t>
            </a:r>
            <a:r>
              <a:rPr lang="en-US" i="1" dirty="0"/>
              <a:t>x</a:t>
            </a:r>
            <a:r>
              <a:rPr lang="en-US" dirty="0"/>
              <a:t>) at the end of the interval.</a:t>
            </a:r>
          </a:p>
        </p:txBody>
      </p:sp>
    </p:spTree>
    <p:extLst>
      <p:ext uri="{BB962C8B-B14F-4D97-AF65-F5344CB8AC3E}">
        <p14:creationId xmlns:p14="http://schemas.microsoft.com/office/powerpoint/2010/main" val="416108882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This approximation is equivalent to replacing </a:t>
            </a:r>
            <a:r>
              <a:rPr lang="en-US" dirty="0" smtClean="0"/>
              <a:t>the function </a:t>
            </a:r>
            <a:r>
              <a:rPr lang="en-US" dirty="0"/>
              <a:t>by a straight line connecting the values of </a:t>
            </a:r>
            <a:r>
              <a:rPr lang="en-US" i="1" dirty="0"/>
              <a:t>f</a:t>
            </a:r>
            <a:r>
              <a:rPr lang="en-US" dirty="0"/>
              <a:t>(</a:t>
            </a:r>
            <a:r>
              <a:rPr lang="en-US" i="1" dirty="0"/>
              <a:t>x</a:t>
            </a:r>
            <a:r>
              <a:rPr lang="en-US" dirty="0"/>
              <a:t>) at the beginning and the end of </a:t>
            </a:r>
            <a:r>
              <a:rPr lang="en-US" dirty="0" smtClean="0"/>
              <a:t>each interval</a:t>
            </a:r>
            <a:r>
              <a:rPr lang="en-US" dirty="0"/>
              <a:t>. </a:t>
            </a:r>
            <a:endParaRPr lang="en-US" dirty="0" smtClean="0"/>
          </a:p>
          <a:p>
            <a:r>
              <a:rPr lang="en-US" dirty="0" smtClean="0"/>
              <a:t>Because </a:t>
            </a:r>
            <a:r>
              <a:rPr lang="en-US" dirty="0"/>
              <a:t>the area of the trapezoid from </a:t>
            </a:r>
            <a:r>
              <a:rPr lang="en-US" i="1" dirty="0"/>
              <a:t>xi </a:t>
            </a:r>
            <a:r>
              <a:rPr lang="en-US" dirty="0"/>
              <a:t>to </a:t>
            </a:r>
            <a:r>
              <a:rPr lang="en-US" i="1" dirty="0"/>
              <a:t>xi</a:t>
            </a:r>
            <a:r>
              <a:rPr lang="en-US" dirty="0"/>
              <a:t>+1 is given by </a:t>
            </a:r>
            <a:r>
              <a:rPr lang="en-US" dirty="0" smtClean="0"/>
              <a:t>1/2 </a:t>
            </a:r>
            <a:r>
              <a:rPr lang="en-US" dirty="0"/>
              <a:t>[</a:t>
            </a:r>
            <a:r>
              <a:rPr lang="en-US" i="1" dirty="0"/>
              <a:t>f</a:t>
            </a:r>
            <a:r>
              <a:rPr lang="en-US" dirty="0"/>
              <a:t>(</a:t>
            </a:r>
            <a:r>
              <a:rPr lang="en-US" i="1" dirty="0"/>
              <a:t>xi</a:t>
            </a:r>
            <a:r>
              <a:rPr lang="en-US" dirty="0"/>
              <a:t>+1) + </a:t>
            </a:r>
            <a:r>
              <a:rPr lang="en-US" i="1" dirty="0"/>
              <a:t>f</a:t>
            </a:r>
            <a:r>
              <a:rPr lang="en-US" dirty="0"/>
              <a:t>(</a:t>
            </a:r>
            <a:r>
              <a:rPr lang="en-US" i="1" dirty="0"/>
              <a:t>xi</a:t>
            </a:r>
            <a:r>
              <a:rPr lang="en-US" dirty="0"/>
              <a:t>)]</a:t>
            </a:r>
            <a:r>
              <a:rPr lang="en-US" dirty="0" err="1"/>
              <a:t>Δ</a:t>
            </a:r>
            <a:r>
              <a:rPr lang="en-US" i="1" dirty="0" err="1"/>
              <a:t>x</a:t>
            </a:r>
            <a:r>
              <a:rPr lang="en-US" dirty="0"/>
              <a:t>, </a:t>
            </a:r>
            <a:endParaRPr lang="en-US" dirty="0" smtClean="0"/>
          </a:p>
          <a:p>
            <a:r>
              <a:rPr lang="en-US" dirty="0" smtClean="0"/>
              <a:t>The total </a:t>
            </a:r>
            <a:r>
              <a:rPr lang="en-US" dirty="0"/>
              <a:t>area </a:t>
            </a:r>
            <a:r>
              <a:rPr lang="en-US" i="1" dirty="0"/>
              <a:t>Fn </a:t>
            </a:r>
            <a:r>
              <a:rPr lang="en-US" dirty="0"/>
              <a:t>of the trapezoids is given </a:t>
            </a:r>
            <a:r>
              <a:rPr lang="en-US" dirty="0" smtClean="0"/>
              <a:t>by</a:t>
            </a:r>
          </a:p>
          <a:p>
            <a:r>
              <a:rPr lang="en-US" i="1" dirty="0"/>
              <a:t>Fn </a:t>
            </a:r>
            <a:r>
              <a:rPr lang="en-US" dirty="0" smtClean="0"/>
              <a:t>=[1/2</a:t>
            </a:r>
            <a:r>
              <a:rPr lang="en-US" i="1" dirty="0" smtClean="0"/>
              <a:t>f</a:t>
            </a:r>
            <a:r>
              <a:rPr lang="en-US" dirty="0" smtClean="0"/>
              <a:t>(</a:t>
            </a:r>
            <a:r>
              <a:rPr lang="en-US" i="1" dirty="0" smtClean="0"/>
              <a:t>x</a:t>
            </a:r>
            <a:r>
              <a:rPr lang="en-US" dirty="0" smtClean="0"/>
              <a:t>0</a:t>
            </a:r>
            <a:r>
              <a:rPr lang="en-US" dirty="0"/>
              <a:t>) </a:t>
            </a:r>
            <a:r>
              <a:rPr lang="en-US" dirty="0" smtClean="0"/>
              <a:t>+</a:t>
            </a:r>
            <a:r>
              <a:rPr lang="el-GR" dirty="0" smtClean="0"/>
              <a:t>Σ</a:t>
            </a:r>
            <a:r>
              <a:rPr lang="en-US" i="1" dirty="0" smtClean="0"/>
              <a:t>f</a:t>
            </a:r>
            <a:r>
              <a:rPr lang="en-US" dirty="0" smtClean="0"/>
              <a:t>(</a:t>
            </a:r>
            <a:r>
              <a:rPr lang="en-US" i="1" dirty="0" smtClean="0"/>
              <a:t>xi</a:t>
            </a:r>
            <a:r>
              <a:rPr lang="en-US" dirty="0"/>
              <a:t>) </a:t>
            </a:r>
            <a:r>
              <a:rPr lang="en-US" dirty="0" smtClean="0"/>
              <a:t>+1/2</a:t>
            </a:r>
            <a:r>
              <a:rPr lang="en-US" i="1" dirty="0" smtClean="0"/>
              <a:t>f</a:t>
            </a:r>
            <a:r>
              <a:rPr lang="en-US" dirty="0" smtClean="0"/>
              <a:t>(</a:t>
            </a:r>
            <a:r>
              <a:rPr lang="en-US" i="1" dirty="0" err="1" smtClean="0"/>
              <a:t>xn</a:t>
            </a:r>
            <a:r>
              <a:rPr lang="en-US" dirty="0" smtClean="0"/>
              <a:t>)]</a:t>
            </a:r>
            <a:r>
              <a:rPr lang="el-GR" dirty="0" smtClean="0"/>
              <a:t>Δ</a:t>
            </a:r>
            <a:r>
              <a:rPr lang="en-US" i="1" dirty="0"/>
              <a:t>x. </a:t>
            </a:r>
            <a:r>
              <a:rPr lang="en-US" i="1" dirty="0" err="1" smtClean="0"/>
              <a:t>i</a:t>
            </a:r>
            <a:r>
              <a:rPr lang="en-US" i="1" dirty="0" smtClean="0"/>
              <a:t> = 1 … n-1, </a:t>
            </a:r>
            <a:r>
              <a:rPr lang="en-US" dirty="0" smtClean="0"/>
              <a:t>(trapezoidal </a:t>
            </a:r>
            <a:r>
              <a:rPr lang="en-US" dirty="0"/>
              <a:t>approximation) </a:t>
            </a:r>
            <a:endParaRPr lang="en-US" dirty="0" smtClean="0"/>
          </a:p>
          <a:p>
            <a:r>
              <a:rPr lang="en-US" dirty="0" smtClean="0"/>
              <a:t>Any further improvements of accuracies?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191915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/>
              <a:t>A generally more accurate method is to use a quadratic or parabolic interpolation </a:t>
            </a:r>
            <a:r>
              <a:rPr lang="en-US" dirty="0" smtClean="0"/>
              <a:t>procedure through </a:t>
            </a:r>
            <a:r>
              <a:rPr lang="en-US" dirty="0"/>
              <a:t>adjacent triplets of points</a:t>
            </a:r>
            <a:r>
              <a:rPr lang="en-US" dirty="0" smtClean="0"/>
              <a:t>.</a:t>
            </a:r>
          </a:p>
          <a:p>
            <a:r>
              <a:rPr lang="en-US" dirty="0"/>
              <a:t>For example, the equation of the </a:t>
            </a:r>
            <a:r>
              <a:rPr lang="en-US" dirty="0" smtClean="0"/>
              <a:t>second-order polynomial </a:t>
            </a:r>
            <a:r>
              <a:rPr lang="en-US" dirty="0"/>
              <a:t>that passes through the points (</a:t>
            </a:r>
            <a:r>
              <a:rPr lang="en-US" i="1" dirty="0"/>
              <a:t>x</a:t>
            </a:r>
            <a:r>
              <a:rPr lang="en-US" dirty="0"/>
              <a:t>0</a:t>
            </a:r>
            <a:r>
              <a:rPr lang="en-US" i="1" dirty="0"/>
              <a:t>, y</a:t>
            </a:r>
            <a:r>
              <a:rPr lang="en-US" dirty="0"/>
              <a:t>0), (</a:t>
            </a:r>
            <a:r>
              <a:rPr lang="en-US" i="1" dirty="0"/>
              <a:t>x</a:t>
            </a:r>
            <a:r>
              <a:rPr lang="en-US" dirty="0"/>
              <a:t>1</a:t>
            </a:r>
            <a:r>
              <a:rPr lang="en-US" i="1" dirty="0"/>
              <a:t>, y</a:t>
            </a:r>
            <a:r>
              <a:rPr lang="en-US" dirty="0"/>
              <a:t>1), and (</a:t>
            </a:r>
            <a:r>
              <a:rPr lang="en-US" i="1" dirty="0"/>
              <a:t>x</a:t>
            </a:r>
            <a:r>
              <a:rPr lang="en-US" dirty="0"/>
              <a:t>2</a:t>
            </a:r>
            <a:r>
              <a:rPr lang="en-US" i="1" dirty="0"/>
              <a:t>, y</a:t>
            </a:r>
            <a:r>
              <a:rPr lang="en-US" dirty="0"/>
              <a:t>2) can be written as</a:t>
            </a:r>
          </a:p>
          <a:p>
            <a:r>
              <a:rPr lang="en-US" i="1" dirty="0"/>
              <a:t>y</a:t>
            </a:r>
            <a:r>
              <a:rPr lang="en-US" dirty="0"/>
              <a:t>(</a:t>
            </a:r>
            <a:r>
              <a:rPr lang="en-US" i="1" dirty="0"/>
              <a:t>x</a:t>
            </a:r>
            <a:r>
              <a:rPr lang="en-US" dirty="0"/>
              <a:t>) </a:t>
            </a:r>
            <a:r>
              <a:rPr lang="en-US" dirty="0" smtClean="0"/>
              <a:t>=(</a:t>
            </a:r>
            <a:r>
              <a:rPr lang="en-US" i="1" dirty="0"/>
              <a:t>x − x</a:t>
            </a:r>
            <a:r>
              <a:rPr lang="en-US" dirty="0"/>
              <a:t>1)(</a:t>
            </a:r>
            <a:r>
              <a:rPr lang="en-US" i="1" dirty="0"/>
              <a:t>x − x</a:t>
            </a:r>
            <a:r>
              <a:rPr lang="en-US" dirty="0"/>
              <a:t>2</a:t>
            </a:r>
            <a:r>
              <a:rPr lang="en-US" dirty="0" smtClean="0"/>
              <a:t>)</a:t>
            </a:r>
            <a:r>
              <a:rPr lang="en-US" i="1" dirty="0"/>
              <a:t> y</a:t>
            </a:r>
            <a:r>
              <a:rPr lang="en-US" dirty="0"/>
              <a:t>0 </a:t>
            </a:r>
            <a:r>
              <a:rPr lang="en-US" dirty="0" smtClean="0"/>
              <a:t>/[(</a:t>
            </a:r>
            <a:r>
              <a:rPr lang="en-US" i="1" dirty="0"/>
              <a:t>x</a:t>
            </a:r>
            <a:r>
              <a:rPr lang="en-US" dirty="0"/>
              <a:t>0 </a:t>
            </a:r>
            <a:r>
              <a:rPr lang="en-US" i="1" dirty="0"/>
              <a:t>− x</a:t>
            </a:r>
            <a:r>
              <a:rPr lang="en-US" dirty="0"/>
              <a:t>1)(</a:t>
            </a:r>
            <a:r>
              <a:rPr lang="en-US" i="1" dirty="0"/>
              <a:t>x</a:t>
            </a:r>
            <a:r>
              <a:rPr lang="en-US" dirty="0"/>
              <a:t>0 </a:t>
            </a:r>
            <a:r>
              <a:rPr lang="en-US" i="1" dirty="0"/>
              <a:t>− x</a:t>
            </a:r>
            <a:r>
              <a:rPr lang="en-US" dirty="0"/>
              <a:t>2</a:t>
            </a:r>
            <a:r>
              <a:rPr lang="en-US" dirty="0" smtClean="0"/>
              <a:t>)]  +(</a:t>
            </a:r>
            <a:r>
              <a:rPr lang="en-US" i="1" dirty="0"/>
              <a:t>x − x</a:t>
            </a:r>
            <a:r>
              <a:rPr lang="en-US" dirty="0"/>
              <a:t>0)(</a:t>
            </a:r>
            <a:r>
              <a:rPr lang="en-US" i="1" dirty="0"/>
              <a:t>x − </a:t>
            </a:r>
            <a:r>
              <a:rPr lang="en-US" i="1" dirty="0" smtClean="0"/>
              <a:t>x</a:t>
            </a:r>
            <a:r>
              <a:rPr lang="en-US" dirty="0" smtClean="0"/>
              <a:t>2)y1/[(</a:t>
            </a:r>
            <a:r>
              <a:rPr lang="en-US" i="1" dirty="0" smtClean="0"/>
              <a:t>x</a:t>
            </a:r>
            <a:r>
              <a:rPr lang="en-US" dirty="0" smtClean="0"/>
              <a:t>1 </a:t>
            </a:r>
            <a:r>
              <a:rPr lang="en-US" i="1" dirty="0"/>
              <a:t>− x</a:t>
            </a:r>
            <a:r>
              <a:rPr lang="en-US" dirty="0"/>
              <a:t>0)(</a:t>
            </a:r>
            <a:r>
              <a:rPr lang="en-US" i="1" dirty="0"/>
              <a:t>x</a:t>
            </a:r>
            <a:r>
              <a:rPr lang="en-US" dirty="0"/>
              <a:t>1 </a:t>
            </a:r>
            <a:r>
              <a:rPr lang="en-US" i="1" dirty="0"/>
              <a:t>− x</a:t>
            </a:r>
            <a:r>
              <a:rPr lang="en-US" dirty="0"/>
              <a:t>2</a:t>
            </a:r>
            <a:r>
              <a:rPr lang="en-US" dirty="0" smtClean="0"/>
              <a:t>)]+(</a:t>
            </a:r>
            <a:r>
              <a:rPr lang="en-US" i="1" dirty="0"/>
              <a:t>x − x</a:t>
            </a:r>
            <a:r>
              <a:rPr lang="en-US" dirty="0"/>
              <a:t>0)(</a:t>
            </a:r>
            <a:r>
              <a:rPr lang="en-US" i="1" dirty="0"/>
              <a:t>x − </a:t>
            </a:r>
            <a:r>
              <a:rPr lang="en-US" i="1" dirty="0" smtClean="0"/>
              <a:t>x</a:t>
            </a:r>
            <a:r>
              <a:rPr lang="en-US" dirty="0" smtClean="0"/>
              <a:t>1)y2/[(</a:t>
            </a:r>
            <a:r>
              <a:rPr lang="en-US" i="1" dirty="0" smtClean="0"/>
              <a:t>x</a:t>
            </a:r>
            <a:r>
              <a:rPr lang="en-US" dirty="0" smtClean="0"/>
              <a:t>2 </a:t>
            </a:r>
            <a:r>
              <a:rPr lang="en-US" i="1" dirty="0"/>
              <a:t>− x</a:t>
            </a:r>
            <a:r>
              <a:rPr lang="en-US" dirty="0"/>
              <a:t>0)(</a:t>
            </a:r>
            <a:r>
              <a:rPr lang="en-US" i="1" dirty="0"/>
              <a:t>x</a:t>
            </a:r>
            <a:r>
              <a:rPr lang="en-US" dirty="0"/>
              <a:t>2 </a:t>
            </a:r>
            <a:r>
              <a:rPr lang="en-US" i="1" dirty="0"/>
              <a:t>− x</a:t>
            </a:r>
            <a:r>
              <a:rPr lang="en-US" dirty="0"/>
              <a:t>1</a:t>
            </a:r>
            <a:r>
              <a:rPr lang="en-US" dirty="0" smtClean="0"/>
              <a:t>)]</a:t>
            </a:r>
            <a:r>
              <a:rPr lang="en-US" i="1" dirty="0" smtClean="0"/>
              <a:t>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950966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The </a:t>
            </a:r>
            <a:r>
              <a:rPr lang="en-US" dirty="0"/>
              <a:t>area under the parabola </a:t>
            </a:r>
            <a:r>
              <a:rPr lang="en-US" i="1" dirty="0"/>
              <a:t>y</a:t>
            </a:r>
            <a:r>
              <a:rPr lang="en-US" dirty="0"/>
              <a:t>(</a:t>
            </a:r>
            <a:r>
              <a:rPr lang="en-US" i="1" dirty="0"/>
              <a:t>x</a:t>
            </a:r>
            <a:r>
              <a:rPr lang="en-US" dirty="0"/>
              <a:t>) between </a:t>
            </a:r>
            <a:r>
              <a:rPr lang="en-US" i="1" dirty="0"/>
              <a:t>x</a:t>
            </a:r>
            <a:r>
              <a:rPr lang="en-US" dirty="0"/>
              <a:t>0 and </a:t>
            </a:r>
            <a:r>
              <a:rPr lang="en-US" i="1" dirty="0"/>
              <a:t>x</a:t>
            </a:r>
            <a:r>
              <a:rPr lang="en-US" dirty="0"/>
              <a:t>2 can </a:t>
            </a:r>
            <a:r>
              <a:rPr lang="en-US" dirty="0" smtClean="0"/>
              <a:t>be found </a:t>
            </a:r>
            <a:r>
              <a:rPr lang="en-US" dirty="0"/>
              <a:t>by integration and is given by</a:t>
            </a:r>
          </a:p>
          <a:p>
            <a:r>
              <a:rPr lang="en-US" i="1" dirty="0"/>
              <a:t>F</a:t>
            </a:r>
            <a:r>
              <a:rPr lang="en-US" baseline="-25000" dirty="0"/>
              <a:t>0</a:t>
            </a:r>
            <a:r>
              <a:rPr lang="en-US" dirty="0"/>
              <a:t> </a:t>
            </a:r>
            <a:r>
              <a:rPr lang="en-US" dirty="0" smtClean="0"/>
              <a:t>=1/3 (</a:t>
            </a:r>
            <a:r>
              <a:rPr lang="en-US" i="1" dirty="0" smtClean="0"/>
              <a:t>y</a:t>
            </a:r>
            <a:r>
              <a:rPr lang="en-US" dirty="0" smtClean="0"/>
              <a:t>0 </a:t>
            </a:r>
            <a:r>
              <a:rPr lang="en-US" dirty="0"/>
              <a:t>+ 4</a:t>
            </a:r>
            <a:r>
              <a:rPr lang="en-US" i="1" dirty="0"/>
              <a:t>y</a:t>
            </a:r>
            <a:r>
              <a:rPr lang="en-US" dirty="0"/>
              <a:t>1 + </a:t>
            </a:r>
            <a:r>
              <a:rPr lang="en-US" i="1" dirty="0" smtClean="0"/>
              <a:t>y</a:t>
            </a:r>
            <a:r>
              <a:rPr lang="en-US" dirty="0" smtClean="0"/>
              <a:t>2)</a:t>
            </a:r>
            <a:r>
              <a:rPr lang="el-GR" dirty="0" smtClean="0"/>
              <a:t>Δ</a:t>
            </a:r>
            <a:r>
              <a:rPr lang="en-US" i="1" dirty="0"/>
              <a:t>x</a:t>
            </a:r>
            <a:r>
              <a:rPr lang="en-US" i="1" dirty="0" smtClean="0"/>
              <a:t>,</a:t>
            </a:r>
          </a:p>
          <a:p>
            <a:r>
              <a:rPr lang="en-US" dirty="0"/>
              <a:t>where </a:t>
            </a:r>
            <a:r>
              <a:rPr lang="en-US" dirty="0" err="1"/>
              <a:t>Δ</a:t>
            </a:r>
            <a:r>
              <a:rPr lang="en-US" i="1" dirty="0" err="1"/>
              <a:t>x</a:t>
            </a:r>
            <a:r>
              <a:rPr lang="en-US" i="1" dirty="0"/>
              <a:t> </a:t>
            </a:r>
            <a:r>
              <a:rPr lang="en-US" dirty="0"/>
              <a:t>= </a:t>
            </a:r>
            <a:r>
              <a:rPr lang="en-US" i="1" dirty="0"/>
              <a:t>x</a:t>
            </a:r>
            <a:r>
              <a:rPr lang="en-US" dirty="0"/>
              <a:t>1</a:t>
            </a:r>
            <a:r>
              <a:rPr lang="en-US" i="1" dirty="0"/>
              <a:t>−x</a:t>
            </a:r>
            <a:r>
              <a:rPr lang="en-US" dirty="0"/>
              <a:t>0 = </a:t>
            </a:r>
            <a:r>
              <a:rPr lang="en-US" i="1" dirty="0"/>
              <a:t>x</a:t>
            </a:r>
            <a:r>
              <a:rPr lang="en-US" dirty="0"/>
              <a:t>2</a:t>
            </a:r>
            <a:r>
              <a:rPr lang="en-US" i="1" dirty="0"/>
              <a:t>−x</a:t>
            </a:r>
            <a:r>
              <a:rPr lang="en-US" dirty="0"/>
              <a:t>1. </a:t>
            </a:r>
            <a:endParaRPr lang="en-US" dirty="0" smtClean="0"/>
          </a:p>
          <a:p>
            <a:r>
              <a:rPr lang="en-US" dirty="0" smtClean="0"/>
              <a:t>The </a:t>
            </a:r>
            <a:r>
              <a:rPr lang="en-US" dirty="0"/>
              <a:t>total area under all the parabolic segments yields the </a:t>
            </a:r>
            <a:r>
              <a:rPr lang="en-US" dirty="0" smtClean="0"/>
              <a:t>parabolic approximation </a:t>
            </a:r>
            <a:r>
              <a:rPr lang="en-US" dirty="0"/>
              <a:t>for the total area:</a:t>
            </a:r>
          </a:p>
          <a:p>
            <a:r>
              <a:rPr lang="en-US" i="1" dirty="0"/>
              <a:t>Fn </a:t>
            </a:r>
            <a:r>
              <a:rPr lang="en-US" dirty="0" smtClean="0"/>
              <a:t>=1/3 [</a:t>
            </a:r>
            <a:r>
              <a:rPr lang="en-US" i="1" dirty="0" smtClean="0"/>
              <a:t>f</a:t>
            </a:r>
            <a:r>
              <a:rPr lang="en-US" dirty="0" smtClean="0"/>
              <a:t>(</a:t>
            </a:r>
            <a:r>
              <a:rPr lang="en-US" i="1" dirty="0" smtClean="0"/>
              <a:t>x</a:t>
            </a:r>
            <a:r>
              <a:rPr lang="en-US" dirty="0" smtClean="0"/>
              <a:t>0</a:t>
            </a:r>
            <a:r>
              <a:rPr lang="en-US" dirty="0"/>
              <a:t>) + 4</a:t>
            </a:r>
            <a:r>
              <a:rPr lang="en-US" i="1" dirty="0"/>
              <a:t>f</a:t>
            </a:r>
            <a:r>
              <a:rPr lang="en-US" dirty="0"/>
              <a:t>(</a:t>
            </a:r>
            <a:r>
              <a:rPr lang="en-US" i="1" dirty="0"/>
              <a:t>x</a:t>
            </a:r>
            <a:r>
              <a:rPr lang="en-US" dirty="0"/>
              <a:t>1) + 2</a:t>
            </a:r>
            <a:r>
              <a:rPr lang="en-US" i="1" dirty="0"/>
              <a:t>f</a:t>
            </a:r>
            <a:r>
              <a:rPr lang="en-US" dirty="0"/>
              <a:t>(</a:t>
            </a:r>
            <a:r>
              <a:rPr lang="en-US" i="1" dirty="0"/>
              <a:t>x</a:t>
            </a:r>
            <a:r>
              <a:rPr lang="en-US" dirty="0"/>
              <a:t>2) + 4</a:t>
            </a:r>
            <a:r>
              <a:rPr lang="en-US" i="1" dirty="0"/>
              <a:t>f</a:t>
            </a:r>
            <a:r>
              <a:rPr lang="en-US" dirty="0"/>
              <a:t>(</a:t>
            </a:r>
            <a:r>
              <a:rPr lang="en-US" i="1" dirty="0"/>
              <a:t>x</a:t>
            </a:r>
            <a:r>
              <a:rPr lang="en-US" dirty="0"/>
              <a:t>3) + </a:t>
            </a:r>
            <a:r>
              <a:rPr lang="en-US" i="1" dirty="0"/>
              <a:t>. . </a:t>
            </a:r>
            <a:r>
              <a:rPr lang="en-US" i="1" dirty="0" smtClean="0"/>
              <a:t>.</a:t>
            </a:r>
            <a:r>
              <a:rPr lang="en-US" dirty="0" smtClean="0"/>
              <a:t>+ </a:t>
            </a:r>
            <a:r>
              <a:rPr lang="en-US" dirty="0"/>
              <a:t>2</a:t>
            </a:r>
            <a:r>
              <a:rPr lang="en-US" i="1" dirty="0"/>
              <a:t>f</a:t>
            </a:r>
            <a:r>
              <a:rPr lang="en-US" dirty="0"/>
              <a:t>(</a:t>
            </a:r>
            <a:r>
              <a:rPr lang="en-US" i="1" dirty="0"/>
              <a:t>xn−</a:t>
            </a:r>
            <a:r>
              <a:rPr lang="en-US" dirty="0"/>
              <a:t>2) + 4</a:t>
            </a:r>
            <a:r>
              <a:rPr lang="en-US" i="1" dirty="0"/>
              <a:t>f</a:t>
            </a:r>
            <a:r>
              <a:rPr lang="en-US" dirty="0"/>
              <a:t>(</a:t>
            </a:r>
            <a:r>
              <a:rPr lang="en-US" i="1" dirty="0"/>
              <a:t>xn−</a:t>
            </a:r>
            <a:r>
              <a:rPr lang="en-US" dirty="0"/>
              <a:t>1) + </a:t>
            </a:r>
            <a:r>
              <a:rPr lang="en-US" i="1" dirty="0"/>
              <a:t>f</a:t>
            </a:r>
            <a:r>
              <a:rPr lang="en-US" dirty="0"/>
              <a:t>(</a:t>
            </a:r>
            <a:r>
              <a:rPr lang="en-US" i="1" dirty="0" err="1"/>
              <a:t>xn</a:t>
            </a:r>
            <a:r>
              <a:rPr lang="en-US" dirty="0" smtClean="0"/>
              <a:t>)] </a:t>
            </a:r>
            <a:r>
              <a:rPr lang="el-GR" dirty="0" smtClean="0"/>
              <a:t>Δ</a:t>
            </a:r>
            <a:r>
              <a:rPr lang="en-US" i="1" dirty="0"/>
              <a:t>x. </a:t>
            </a:r>
            <a:r>
              <a:rPr lang="en-US" dirty="0"/>
              <a:t>(Simpson’s rule) </a:t>
            </a: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155851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This approximation is known as </a:t>
            </a:r>
            <a:r>
              <a:rPr lang="en-US" i="1" dirty="0"/>
              <a:t>Simpson’s rule</a:t>
            </a:r>
            <a:r>
              <a:rPr lang="en-US" dirty="0"/>
              <a:t>, </a:t>
            </a:r>
            <a:endParaRPr lang="en-US" dirty="0" smtClean="0"/>
          </a:p>
          <a:p>
            <a:pPr lvl="1"/>
            <a:r>
              <a:rPr lang="en-US" dirty="0" smtClean="0"/>
              <a:t>although </a:t>
            </a:r>
            <a:r>
              <a:rPr lang="en-US" dirty="0"/>
              <a:t>a more descriptive name would be </a:t>
            </a:r>
            <a:r>
              <a:rPr lang="en-US" dirty="0" smtClean="0"/>
              <a:t>the </a:t>
            </a:r>
            <a:r>
              <a:rPr lang="en-US" i="1" dirty="0" smtClean="0"/>
              <a:t>parabolic </a:t>
            </a:r>
            <a:r>
              <a:rPr lang="en-US" i="1" dirty="0"/>
              <a:t>approximation</a:t>
            </a:r>
            <a:r>
              <a:rPr lang="en-US" dirty="0"/>
              <a:t>. </a:t>
            </a:r>
            <a:endParaRPr lang="en-US" dirty="0" smtClean="0"/>
          </a:p>
          <a:p>
            <a:pPr lvl="1"/>
            <a:r>
              <a:rPr lang="en-US" dirty="0" smtClean="0"/>
              <a:t>Note </a:t>
            </a:r>
            <a:r>
              <a:rPr lang="en-US" dirty="0"/>
              <a:t>that Simpson’s rule requires that </a:t>
            </a:r>
            <a:r>
              <a:rPr lang="en-US" i="1" dirty="0"/>
              <a:t>n </a:t>
            </a:r>
            <a:r>
              <a:rPr lang="en-US" dirty="0"/>
              <a:t>be even</a:t>
            </a:r>
            <a:r>
              <a:rPr lang="en-US" dirty="0" smtClean="0"/>
              <a:t>.</a:t>
            </a:r>
          </a:p>
          <a:p>
            <a:pPr lvl="1"/>
            <a:r>
              <a:rPr lang="en-US" dirty="0" smtClean="0"/>
              <a:t>Why?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4566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To write a program </a:t>
            </a:r>
            <a:r>
              <a:rPr lang="en-US" dirty="0" smtClean="0"/>
              <a:t>of </a:t>
            </a:r>
            <a:r>
              <a:rPr lang="en-US" dirty="0"/>
              <a:t>the rectangular </a:t>
            </a:r>
            <a:r>
              <a:rPr lang="en-US" dirty="0" smtClean="0"/>
              <a:t>approximation=&gt; </a:t>
            </a:r>
          </a:p>
          <a:p>
            <a:pPr lvl="1"/>
            <a:r>
              <a:rPr lang="en-US" dirty="0" smtClean="0"/>
              <a:t>we </a:t>
            </a:r>
            <a:r>
              <a:rPr lang="en-US" dirty="0"/>
              <a:t>must define the </a:t>
            </a:r>
            <a:r>
              <a:rPr lang="en-US" dirty="0" smtClean="0"/>
              <a:t>function we </a:t>
            </a:r>
            <a:r>
              <a:rPr lang="en-US" dirty="0"/>
              <a:t>wish to integrate. </a:t>
            </a:r>
            <a:endParaRPr lang="en-US" dirty="0" smtClean="0"/>
          </a:p>
          <a:p>
            <a:r>
              <a:rPr lang="en-US" dirty="0" smtClean="0"/>
              <a:t>Although </a:t>
            </a:r>
            <a:r>
              <a:rPr lang="en-US" dirty="0"/>
              <a:t>we could define a new integration class for each function </a:t>
            </a:r>
            <a:endParaRPr lang="en-US" dirty="0" smtClean="0"/>
          </a:p>
          <a:p>
            <a:r>
              <a:rPr lang="en-US" dirty="0" smtClean="0"/>
              <a:t>or change </a:t>
            </a:r>
            <a:r>
              <a:rPr lang="en-US" dirty="0"/>
              <a:t>the function in the class and recompile each </a:t>
            </a:r>
            <a:r>
              <a:rPr lang="en-US" dirty="0" smtClean="0"/>
              <a:t>time, </a:t>
            </a:r>
          </a:p>
          <a:p>
            <a:r>
              <a:rPr lang="en-US" dirty="0" smtClean="0"/>
              <a:t>Convenient </a:t>
            </a:r>
            <a:r>
              <a:rPr lang="en-US" dirty="0"/>
              <a:t>to input the name </a:t>
            </a:r>
            <a:r>
              <a:rPr lang="en-US" dirty="0" smtClean="0"/>
              <a:t>of the </a:t>
            </a:r>
            <a:r>
              <a:rPr lang="en-US" dirty="0"/>
              <a:t>function as a string </a:t>
            </a:r>
            <a:endParaRPr lang="en-US" dirty="0" smtClean="0"/>
          </a:p>
          <a:p>
            <a:r>
              <a:rPr lang="en-US" dirty="0" smtClean="0"/>
              <a:t>then </a:t>
            </a:r>
            <a:r>
              <a:rPr lang="en-US" i="1" dirty="0"/>
              <a:t>parse </a:t>
            </a:r>
            <a:r>
              <a:rPr lang="en-US" dirty="0"/>
              <a:t>the string so that the function can be evaluated.</a:t>
            </a:r>
          </a:p>
        </p:txBody>
      </p:sp>
    </p:spTree>
    <p:extLst>
      <p:ext uri="{BB962C8B-B14F-4D97-AF65-F5344CB8AC3E}">
        <p14:creationId xmlns:p14="http://schemas.microsoft.com/office/powerpoint/2010/main" val="26904745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195" t="38930" r="7360" b="36515"/>
          <a:stretch/>
        </p:blipFill>
        <p:spPr bwMode="auto">
          <a:xfrm>
            <a:off x="1" y="520196"/>
            <a:ext cx="8892479" cy="1649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矩形 3"/>
          <p:cNvSpPr/>
          <p:nvPr/>
        </p:nvSpPr>
        <p:spPr>
          <a:xfrm>
            <a:off x="683568" y="2551837"/>
            <a:ext cx="777686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Because the </a:t>
            </a:r>
            <a:r>
              <a:rPr lang="en-US" dirty="0" smtClean="0"/>
              <a:t>Parsed Function </a:t>
            </a:r>
            <a:r>
              <a:rPr lang="en-US" dirty="0"/>
              <a:t>often is used with keyboard input and it is common for users </a:t>
            </a:r>
            <a:r>
              <a:rPr lang="en-US" dirty="0" smtClean="0"/>
              <a:t>to mistype </a:t>
            </a:r>
            <a:r>
              <a:rPr lang="en-US" dirty="0"/>
              <a:t>the name of a function, </a:t>
            </a:r>
            <a:endParaRPr lang="en-US" dirty="0" smtClean="0"/>
          </a:p>
          <a:p>
            <a:r>
              <a:rPr lang="en-US" dirty="0" smtClean="0"/>
              <a:t>the </a:t>
            </a:r>
            <a:r>
              <a:rPr lang="en-US" dirty="0" err="1"/>
              <a:t>ParsedFunction</a:t>
            </a:r>
            <a:r>
              <a:rPr lang="en-US" dirty="0"/>
              <a:t> constructor throws an exception that </a:t>
            </a:r>
            <a:r>
              <a:rPr lang="en-US" dirty="0" smtClean="0"/>
              <a:t>must be </a:t>
            </a:r>
            <a:r>
              <a:rPr lang="en-US" dirty="0"/>
              <a:t>caught.</a:t>
            </a:r>
          </a:p>
        </p:txBody>
      </p:sp>
    </p:spTree>
    <p:extLst>
      <p:ext uri="{BB962C8B-B14F-4D97-AF65-F5344CB8AC3E}">
        <p14:creationId xmlns:p14="http://schemas.microsoft.com/office/powerpoint/2010/main" val="268629120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/>
              <a:t>One way to display a function in a drawing </a:t>
            </a:r>
            <a:r>
              <a:rPr lang="en-US" dirty="0" smtClean="0"/>
              <a:t>panel: </a:t>
            </a:r>
          </a:p>
          <a:p>
            <a:r>
              <a:rPr lang="en-US" dirty="0" smtClean="0"/>
              <a:t>to </a:t>
            </a:r>
            <a:r>
              <a:rPr lang="en-US" dirty="0"/>
              <a:t>evaluate the function </a:t>
            </a:r>
            <a:r>
              <a:rPr lang="en-US" i="1" dirty="0"/>
              <a:t>f</a:t>
            </a:r>
            <a:r>
              <a:rPr lang="en-US" dirty="0"/>
              <a:t>(</a:t>
            </a:r>
            <a:r>
              <a:rPr lang="en-US" i="1" dirty="0"/>
              <a:t>x</a:t>
            </a:r>
            <a:r>
              <a:rPr lang="en-US" dirty="0"/>
              <a:t>) at </a:t>
            </a:r>
            <a:r>
              <a:rPr lang="en-US" dirty="0" smtClean="0"/>
              <a:t>various </a:t>
            </a:r>
            <a:r>
              <a:rPr lang="en-US" i="1" dirty="0" smtClean="0"/>
              <a:t>x </a:t>
            </a:r>
            <a:r>
              <a:rPr lang="en-US" dirty="0"/>
              <a:t>values </a:t>
            </a:r>
            <a:endParaRPr lang="en-US" dirty="0" smtClean="0"/>
          </a:p>
          <a:p>
            <a:r>
              <a:rPr lang="en-US" dirty="0" smtClean="0"/>
              <a:t>and </a:t>
            </a:r>
            <a:r>
              <a:rPr lang="en-US" dirty="0"/>
              <a:t>plot the (</a:t>
            </a:r>
            <a:r>
              <a:rPr lang="en-US" i="1" dirty="0"/>
              <a:t>x, f</a:t>
            </a:r>
            <a:r>
              <a:rPr lang="en-US" dirty="0"/>
              <a:t>(</a:t>
            </a:r>
            <a:r>
              <a:rPr lang="en-US" i="1" dirty="0"/>
              <a:t>x</a:t>
            </a:r>
            <a:r>
              <a:rPr lang="en-US" dirty="0"/>
              <a:t>)) data points. </a:t>
            </a:r>
            <a:endParaRPr lang="en-US" dirty="0" smtClean="0"/>
          </a:p>
          <a:p>
            <a:r>
              <a:rPr lang="en-US" dirty="0" smtClean="0"/>
              <a:t>Although </a:t>
            </a:r>
            <a:r>
              <a:rPr lang="en-US" dirty="0"/>
              <a:t>we could do so using a loop </a:t>
            </a:r>
            <a:endParaRPr lang="en-US" dirty="0" smtClean="0"/>
          </a:p>
          <a:p>
            <a:pPr lvl="1"/>
            <a:r>
              <a:rPr lang="en-US" dirty="0" smtClean="0"/>
              <a:t>to </a:t>
            </a:r>
            <a:r>
              <a:rPr lang="en-US" dirty="0"/>
              <a:t>add </a:t>
            </a:r>
            <a:r>
              <a:rPr lang="en-US" dirty="0" smtClean="0"/>
              <a:t>a predetermined </a:t>
            </a:r>
            <a:r>
              <a:rPr lang="en-US" dirty="0"/>
              <a:t>number of points to a data set, </a:t>
            </a:r>
            <a:endParaRPr lang="en-US" dirty="0" smtClean="0"/>
          </a:p>
          <a:p>
            <a:r>
              <a:rPr lang="en-US" dirty="0" smtClean="0"/>
              <a:t>a </a:t>
            </a:r>
            <a:r>
              <a:rPr lang="en-US" dirty="0"/>
              <a:t>better way is to use the </a:t>
            </a:r>
            <a:r>
              <a:rPr lang="en-US" dirty="0" err="1"/>
              <a:t>FunctionDrawer</a:t>
            </a:r>
            <a:r>
              <a:rPr lang="en-US" dirty="0"/>
              <a:t> </a:t>
            </a:r>
            <a:r>
              <a:rPr lang="en-US" dirty="0" smtClean="0"/>
              <a:t>class in </a:t>
            </a:r>
            <a:r>
              <a:rPr lang="en-US" dirty="0"/>
              <a:t>the display package.</a:t>
            </a:r>
          </a:p>
        </p:txBody>
      </p:sp>
    </p:spTree>
    <p:extLst>
      <p:ext uri="{BB962C8B-B14F-4D97-AF65-F5344CB8AC3E}">
        <p14:creationId xmlns:p14="http://schemas.microsoft.com/office/powerpoint/2010/main" val="236611289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</a:t>
            </a:r>
            <a:r>
              <a:rPr lang="en-US" dirty="0" err="1"/>
              <a:t>FunctionDrawer</a:t>
            </a:r>
            <a:r>
              <a:rPr lang="en-US" dirty="0"/>
              <a:t> evaluates a given function at every pixel </a:t>
            </a:r>
            <a:r>
              <a:rPr lang="en-US" dirty="0" smtClean="0"/>
              <a:t>location within </a:t>
            </a:r>
            <a:r>
              <a:rPr lang="en-US" dirty="0"/>
              <a:t>a drawing panel </a:t>
            </a:r>
            <a:endParaRPr lang="en-US" dirty="0" smtClean="0"/>
          </a:p>
          <a:p>
            <a:r>
              <a:rPr lang="en-US" dirty="0" smtClean="0"/>
              <a:t>thereby </a:t>
            </a:r>
            <a:r>
              <a:rPr lang="en-US" dirty="0"/>
              <a:t>producing a plot with optimum resolution</a:t>
            </a:r>
            <a:r>
              <a:rPr lang="en-US" dirty="0" smtClean="0"/>
              <a:t>.</a:t>
            </a:r>
          </a:p>
          <a:p>
            <a:r>
              <a:rPr lang="pt-BR" i="1" dirty="0"/>
              <a:t>// drawingPanel c r e a t e d p r e v i o u s l y</a:t>
            </a:r>
          </a:p>
          <a:p>
            <a:r>
              <a:rPr lang="en-US" dirty="0" err="1"/>
              <a:t>drawingPanel</a:t>
            </a:r>
            <a:r>
              <a:rPr lang="en-US" dirty="0"/>
              <a:t> . </a:t>
            </a:r>
            <a:r>
              <a:rPr lang="en-US" dirty="0" err="1"/>
              <a:t>addDrawable</a:t>
            </a:r>
            <a:r>
              <a:rPr lang="en-US" dirty="0"/>
              <a:t> (</a:t>
            </a:r>
            <a:r>
              <a:rPr lang="en-US" b="1" dirty="0"/>
              <a:t>new </a:t>
            </a:r>
            <a:r>
              <a:rPr lang="en-US" dirty="0" err="1"/>
              <a:t>FunctionDrawer</a:t>
            </a:r>
            <a:r>
              <a:rPr lang="en-US" dirty="0"/>
              <a:t> ( f ) ) ;</a:t>
            </a:r>
          </a:p>
        </p:txBody>
      </p:sp>
    </p:spTree>
    <p:extLst>
      <p:ext uri="{BB962C8B-B14F-4D97-AF65-F5344CB8AC3E}">
        <p14:creationId xmlns:p14="http://schemas.microsoft.com/office/powerpoint/2010/main" val="49141182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In order to show how a typical finite element </a:t>
            </a:r>
            <a:r>
              <a:rPr lang="en-US" dirty="0" smtClean="0"/>
              <a:t>method works </a:t>
            </a:r>
            <a:r>
              <a:rPr lang="en-US" dirty="0"/>
              <a:t>for a specific </a:t>
            </a:r>
            <a:r>
              <a:rPr lang="en-US" dirty="0" smtClean="0"/>
              <a:t>problem,</a:t>
            </a:r>
          </a:p>
          <a:p>
            <a:pPr lvl="1"/>
            <a:r>
              <a:rPr lang="en-US" dirty="0" smtClean="0"/>
              <a:t> let </a:t>
            </a:r>
            <a:r>
              <a:rPr lang="en-US" dirty="0"/>
              <a:t>us take the one-dimensional Poisson equation as an example. </a:t>
            </a:r>
            <a:endParaRPr lang="en-US" dirty="0" smtClean="0"/>
          </a:p>
          <a:p>
            <a:r>
              <a:rPr lang="en-US" dirty="0" smtClean="0"/>
              <a:t>Assume that the </a:t>
            </a:r>
            <a:r>
              <a:rPr lang="en-US" dirty="0"/>
              <a:t>charge distribution is </a:t>
            </a:r>
            <a:r>
              <a:rPr lang="en-US" i="1" dirty="0"/>
              <a:t>ρ</a:t>
            </a:r>
            <a:r>
              <a:rPr lang="en-US" dirty="0"/>
              <a:t>(</a:t>
            </a:r>
            <a:r>
              <a:rPr lang="en-US" i="1" dirty="0"/>
              <a:t>x</a:t>
            </a:r>
            <a:r>
              <a:rPr lang="en-US" dirty="0"/>
              <a:t>) and the equation for the electrostatic </a:t>
            </a:r>
            <a:r>
              <a:rPr lang="en-US" dirty="0" smtClean="0"/>
              <a:t>potential is</a:t>
            </a:r>
          </a:p>
          <a:p>
            <a:endParaRPr lang="en-US" dirty="0" smtClean="0"/>
          </a:p>
          <a:p>
            <a:r>
              <a:rPr lang="en-US" dirty="0" smtClean="0"/>
              <a:t>In </a:t>
            </a:r>
            <a:r>
              <a:rPr lang="en-US" dirty="0"/>
              <a:t>order to simplify our discussion here, let us assume that the boundary </a:t>
            </a:r>
            <a:r>
              <a:rPr lang="en-US" dirty="0" smtClean="0"/>
              <a:t>conditions </a:t>
            </a:r>
            <a:r>
              <a:rPr lang="en-US" dirty="0"/>
              <a:t>given as </a:t>
            </a:r>
            <a:r>
              <a:rPr lang="en-US" i="1" dirty="0"/>
              <a:t>φ</a:t>
            </a:r>
            <a:r>
              <a:rPr lang="en-US" dirty="0"/>
              <a:t>(0) = </a:t>
            </a:r>
            <a:r>
              <a:rPr lang="en-US" i="1" dirty="0"/>
              <a:t>φ</a:t>
            </a:r>
            <a:r>
              <a:rPr lang="en-US" dirty="0"/>
              <a:t>(1) = 0.</a:t>
            </a:r>
          </a:p>
          <a:p>
            <a:endParaRPr lang="en-US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531" t="35333" r="39159" b="58117"/>
          <a:stretch/>
        </p:blipFill>
        <p:spPr bwMode="auto">
          <a:xfrm>
            <a:off x="2987824" y="4088956"/>
            <a:ext cx="1714157" cy="6780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4598470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We next define the </a:t>
            </a:r>
            <a:r>
              <a:rPr lang="en-US" dirty="0" smtClean="0"/>
              <a:t>class </a:t>
            </a:r>
            <a:r>
              <a:rPr lang="en-US" dirty="0" err="1" smtClean="0"/>
              <a:t>RectangularApproximation</a:t>
            </a:r>
            <a:r>
              <a:rPr lang="en-US" dirty="0" smtClean="0"/>
              <a:t> </a:t>
            </a:r>
          </a:p>
          <a:p>
            <a:pPr lvl="1"/>
            <a:r>
              <a:rPr lang="en-US" dirty="0" smtClean="0"/>
              <a:t>which </a:t>
            </a:r>
            <a:r>
              <a:rPr lang="en-US" dirty="0"/>
              <a:t>computes the area under the </a:t>
            </a:r>
            <a:r>
              <a:rPr lang="en-US" dirty="0" smtClean="0"/>
              <a:t>curve using </a:t>
            </a:r>
            <a:r>
              <a:rPr lang="en-US" dirty="0"/>
              <a:t>the rectangular approximation. </a:t>
            </a:r>
            <a:endParaRPr lang="en-US" dirty="0" smtClean="0"/>
          </a:p>
          <a:p>
            <a:pPr lvl="1"/>
            <a:r>
              <a:rPr lang="en-US" dirty="0" smtClean="0"/>
              <a:t>This </a:t>
            </a:r>
            <a:r>
              <a:rPr lang="en-US" dirty="0"/>
              <a:t>class also displays the rectangles used to compute </a:t>
            </a:r>
            <a:r>
              <a:rPr lang="en-US" dirty="0" smtClean="0"/>
              <a:t>the area</a:t>
            </a:r>
            <a:r>
              <a:rPr lang="en-US" dirty="0"/>
              <a:t>. </a:t>
            </a:r>
            <a:endParaRPr lang="en-US" dirty="0" smtClean="0"/>
          </a:p>
          <a:p>
            <a:r>
              <a:rPr lang="en-US" dirty="0" smtClean="0"/>
              <a:t>Note </a:t>
            </a:r>
            <a:r>
              <a:rPr lang="en-US" dirty="0"/>
              <a:t>how we have extended the Dataset class to produce the visualization.</a:t>
            </a:r>
          </a:p>
        </p:txBody>
      </p:sp>
    </p:spTree>
    <p:extLst>
      <p:ext uri="{BB962C8B-B14F-4D97-AF65-F5344CB8AC3E}">
        <p14:creationId xmlns:p14="http://schemas.microsoft.com/office/powerpoint/2010/main" val="87856503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964" t="14484" r="13993" b="39423"/>
          <a:stretch/>
        </p:blipFill>
        <p:spPr bwMode="auto">
          <a:xfrm>
            <a:off x="13253" y="1412776"/>
            <a:ext cx="8723085" cy="33717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2641295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853" t="44246" r="13770" b="11508"/>
          <a:stretch/>
        </p:blipFill>
        <p:spPr bwMode="auto">
          <a:xfrm>
            <a:off x="377371" y="1618343"/>
            <a:ext cx="8766629" cy="32366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4117509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243" t="14066" r="1943" b="6365"/>
          <a:stretch/>
        </p:blipFill>
        <p:spPr bwMode="auto">
          <a:xfrm>
            <a:off x="539552" y="251939"/>
            <a:ext cx="8261104" cy="46892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969" t="13318" r="2968" b="61875"/>
          <a:stretch/>
        </p:blipFill>
        <p:spPr bwMode="auto">
          <a:xfrm>
            <a:off x="467544" y="5013176"/>
            <a:ext cx="8424936" cy="15052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1320892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741" t="25390" r="14551" b="47031"/>
          <a:stretch/>
        </p:blipFill>
        <p:spPr bwMode="auto">
          <a:xfrm>
            <a:off x="179512" y="1949669"/>
            <a:ext cx="8679543" cy="2017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8283855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We consider the accuracy of the rectangular approximation for the integral of </a:t>
            </a:r>
            <a:r>
              <a:rPr lang="en-US" i="1" dirty="0"/>
              <a:t>f</a:t>
            </a:r>
            <a:r>
              <a:rPr lang="en-US" dirty="0"/>
              <a:t>(</a:t>
            </a:r>
            <a:r>
              <a:rPr lang="en-US" i="1" dirty="0"/>
              <a:t>x</a:t>
            </a:r>
            <a:r>
              <a:rPr lang="en-US" dirty="0"/>
              <a:t>) = cos </a:t>
            </a:r>
            <a:r>
              <a:rPr lang="en-US" i="1" dirty="0" smtClean="0"/>
              <a:t>x </a:t>
            </a:r>
            <a:r>
              <a:rPr lang="en-US" dirty="0" smtClean="0"/>
              <a:t>from </a:t>
            </a:r>
            <a:r>
              <a:rPr lang="en-US" i="1" dirty="0"/>
              <a:t>x </a:t>
            </a:r>
            <a:r>
              <a:rPr lang="en-US" dirty="0"/>
              <a:t>= 0 to </a:t>
            </a:r>
            <a:r>
              <a:rPr lang="en-US" i="1" dirty="0"/>
              <a:t>x </a:t>
            </a:r>
            <a:r>
              <a:rPr lang="en-US" dirty="0"/>
              <a:t>= </a:t>
            </a:r>
            <a:r>
              <a:rPr lang="en-US" i="1" dirty="0"/>
              <a:t>π/</a:t>
            </a:r>
            <a:r>
              <a:rPr lang="en-US" dirty="0"/>
              <a:t>2 by comparing the </a:t>
            </a:r>
            <a:r>
              <a:rPr lang="en-US" dirty="0" smtClean="0"/>
              <a:t>numerical results </a:t>
            </a:r>
            <a:r>
              <a:rPr lang="en-US" dirty="0"/>
              <a:t>shown in Table 11.1 </a:t>
            </a:r>
            <a:endParaRPr lang="en-US" dirty="0" smtClean="0"/>
          </a:p>
          <a:p>
            <a:r>
              <a:rPr lang="en-US" dirty="0" smtClean="0"/>
              <a:t>with </a:t>
            </a:r>
            <a:r>
              <a:rPr lang="en-US" dirty="0"/>
              <a:t>the </a:t>
            </a:r>
            <a:r>
              <a:rPr lang="en-US" dirty="0" smtClean="0"/>
              <a:t>exact answer </a:t>
            </a:r>
            <a:r>
              <a:rPr lang="en-US" dirty="0"/>
              <a:t>of unity. </a:t>
            </a:r>
            <a:endParaRPr lang="en-US" dirty="0" smtClean="0"/>
          </a:p>
          <a:p>
            <a:r>
              <a:rPr lang="en-US" dirty="0" smtClean="0"/>
              <a:t>Note </a:t>
            </a:r>
            <a:r>
              <a:rPr lang="en-US" dirty="0"/>
              <a:t>that the error decreases as </a:t>
            </a:r>
            <a:r>
              <a:rPr lang="en-US" i="1" dirty="0"/>
              <a:t>n</a:t>
            </a:r>
            <a:r>
              <a:rPr lang="en-US" i="1" baseline="30000" dirty="0"/>
              <a:t>−</a:t>
            </a:r>
            <a:r>
              <a:rPr lang="en-US" baseline="30000" dirty="0"/>
              <a:t>1</a:t>
            </a:r>
            <a:r>
              <a:rPr lang="en-US" dirty="0"/>
              <a:t>. </a:t>
            </a:r>
            <a:endParaRPr lang="en-US" dirty="0" smtClean="0"/>
          </a:p>
          <a:p>
            <a:r>
              <a:rPr lang="en-US" dirty="0" smtClean="0"/>
              <a:t>This </a:t>
            </a:r>
            <a:r>
              <a:rPr lang="en-US" dirty="0"/>
              <a:t>observed </a:t>
            </a:r>
            <a:r>
              <a:rPr lang="en-US" i="1" dirty="0"/>
              <a:t>n</a:t>
            </a:r>
            <a:r>
              <a:rPr lang="en-US" i="1" baseline="30000" dirty="0"/>
              <a:t>−</a:t>
            </a:r>
            <a:r>
              <a:rPr lang="en-US" baseline="30000" dirty="0"/>
              <a:t>1</a:t>
            </a:r>
            <a:r>
              <a:rPr lang="en-US" dirty="0"/>
              <a:t> dependence of the error </a:t>
            </a:r>
            <a:r>
              <a:rPr lang="en-US" dirty="0" smtClean="0"/>
              <a:t>is consistent </a:t>
            </a:r>
            <a:r>
              <a:rPr lang="en-US" dirty="0"/>
              <a:t>with the analytical derivation of the </a:t>
            </a:r>
            <a:r>
              <a:rPr lang="en-US" i="1" dirty="0"/>
              <a:t>n </a:t>
            </a:r>
            <a:r>
              <a:rPr lang="en-US" dirty="0"/>
              <a:t>dependence of the </a:t>
            </a:r>
            <a:r>
              <a:rPr lang="en-US" dirty="0" smtClean="0"/>
              <a:t>error.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13471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732" t="37500" r="16002" b="6250"/>
          <a:stretch/>
        </p:blipFill>
        <p:spPr bwMode="auto">
          <a:xfrm>
            <a:off x="179512" y="1481978"/>
            <a:ext cx="8752114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88467491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/>
              <a:t>The rectangular and trapezoidal algorithms converge relatively slowly </a:t>
            </a:r>
            <a:endParaRPr lang="en-US" dirty="0" smtClean="0"/>
          </a:p>
          <a:p>
            <a:r>
              <a:rPr lang="en-US" dirty="0" smtClean="0"/>
              <a:t>and </a:t>
            </a:r>
            <a:r>
              <a:rPr lang="en-US" dirty="0"/>
              <a:t>are therefore </a:t>
            </a:r>
            <a:r>
              <a:rPr lang="en-US" dirty="0" smtClean="0"/>
              <a:t>not recommended </a:t>
            </a:r>
            <a:r>
              <a:rPr lang="en-US" dirty="0"/>
              <a:t>in general. </a:t>
            </a:r>
            <a:endParaRPr lang="en-US" dirty="0" smtClean="0"/>
          </a:p>
          <a:p>
            <a:r>
              <a:rPr lang="en-US" dirty="0" smtClean="0"/>
              <a:t>In </a:t>
            </a:r>
            <a:r>
              <a:rPr lang="en-US" dirty="0"/>
              <a:t>practice, Simpson’s rule is adequate for functions that are </a:t>
            </a:r>
            <a:r>
              <a:rPr lang="en-US" dirty="0" smtClean="0"/>
              <a:t>reasonably well </a:t>
            </a:r>
            <a:r>
              <a:rPr lang="en-US" dirty="0"/>
              <a:t>behaved</a:t>
            </a:r>
            <a:r>
              <a:rPr lang="en-US" dirty="0" smtClean="0"/>
              <a:t>,</a:t>
            </a:r>
          </a:p>
          <a:p>
            <a:pPr lvl="1"/>
            <a:r>
              <a:rPr lang="en-US" dirty="0" smtClean="0"/>
              <a:t> </a:t>
            </a:r>
            <a:r>
              <a:rPr lang="en-US" dirty="0"/>
              <a:t>that is, functions that can be adequately represented by a polynomial</a:t>
            </a:r>
            <a:r>
              <a:rPr lang="en-US" dirty="0" smtClean="0"/>
              <a:t>.</a:t>
            </a:r>
          </a:p>
          <a:p>
            <a:r>
              <a:rPr lang="en-US" dirty="0" smtClean="0"/>
              <a:t>How do we decide whether the our choices of n is large enough to provide accurate results?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3381626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If </a:t>
            </a:r>
            <a:r>
              <a:rPr lang="en-US" i="1" dirty="0"/>
              <a:t>f</a:t>
            </a:r>
            <a:r>
              <a:rPr lang="en-US" dirty="0"/>
              <a:t>(</a:t>
            </a:r>
            <a:r>
              <a:rPr lang="en-US" i="1" dirty="0"/>
              <a:t>x</a:t>
            </a:r>
            <a:r>
              <a:rPr lang="en-US" dirty="0"/>
              <a:t>) </a:t>
            </a:r>
            <a:r>
              <a:rPr lang="en-US" dirty="0" smtClean="0"/>
              <a:t>is such </a:t>
            </a:r>
            <a:r>
              <a:rPr lang="en-US" dirty="0"/>
              <a:t>a function, </a:t>
            </a:r>
            <a:endParaRPr lang="en-US" dirty="0" smtClean="0"/>
          </a:p>
          <a:p>
            <a:r>
              <a:rPr lang="en-US" dirty="0" smtClean="0"/>
              <a:t>we </a:t>
            </a:r>
            <a:r>
              <a:rPr lang="en-US" dirty="0"/>
              <a:t>can adopt the strategy of evaluating the area for a given number of </a:t>
            </a:r>
            <a:r>
              <a:rPr lang="en-US" dirty="0" smtClean="0"/>
              <a:t>intervals </a:t>
            </a:r>
            <a:r>
              <a:rPr lang="en-US" i="1" dirty="0" smtClean="0"/>
              <a:t>n </a:t>
            </a:r>
            <a:r>
              <a:rPr lang="en-US" dirty="0"/>
              <a:t>and </a:t>
            </a:r>
            <a:endParaRPr lang="en-US" dirty="0" smtClean="0"/>
          </a:p>
          <a:p>
            <a:r>
              <a:rPr lang="en-US" dirty="0" smtClean="0"/>
              <a:t>then </a:t>
            </a:r>
            <a:r>
              <a:rPr lang="en-US" dirty="0"/>
              <a:t>doubling the number of intervals and evaluating the area again. </a:t>
            </a:r>
            <a:endParaRPr lang="en-US" dirty="0" smtClean="0"/>
          </a:p>
          <a:p>
            <a:r>
              <a:rPr lang="en-US" dirty="0" smtClean="0"/>
              <a:t>If </a:t>
            </a:r>
            <a:r>
              <a:rPr lang="en-US" dirty="0"/>
              <a:t>the two </a:t>
            </a:r>
            <a:r>
              <a:rPr lang="en-US" dirty="0" smtClean="0"/>
              <a:t>evaluations are </a:t>
            </a:r>
            <a:r>
              <a:rPr lang="en-US" dirty="0"/>
              <a:t>sufficiently close to one another, we stop. </a:t>
            </a:r>
            <a:endParaRPr lang="en-US" dirty="0" smtClean="0"/>
          </a:p>
          <a:p>
            <a:r>
              <a:rPr lang="en-US" dirty="0" smtClean="0"/>
              <a:t>Otherwise</a:t>
            </a:r>
            <a:r>
              <a:rPr lang="en-US" dirty="0"/>
              <a:t>, we again double </a:t>
            </a:r>
            <a:r>
              <a:rPr lang="en-US" i="1" dirty="0"/>
              <a:t>n </a:t>
            </a:r>
            <a:r>
              <a:rPr lang="en-US" dirty="0"/>
              <a:t>until we achieve </a:t>
            </a:r>
            <a:r>
              <a:rPr lang="en-US" dirty="0" smtClean="0"/>
              <a:t>the desired </a:t>
            </a:r>
            <a:r>
              <a:rPr lang="en-US" dirty="0"/>
              <a:t>accuracy.</a:t>
            </a:r>
          </a:p>
        </p:txBody>
      </p:sp>
    </p:spTree>
    <p:extLst>
      <p:ext uri="{BB962C8B-B14F-4D97-AF65-F5344CB8AC3E}">
        <p14:creationId xmlns:p14="http://schemas.microsoft.com/office/powerpoint/2010/main" val="3745717122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this strategy will fail if </a:t>
            </a:r>
            <a:r>
              <a:rPr lang="en-US" i="1" dirty="0"/>
              <a:t>f</a:t>
            </a:r>
            <a:r>
              <a:rPr lang="en-US" dirty="0"/>
              <a:t>(</a:t>
            </a:r>
            <a:r>
              <a:rPr lang="en-US" i="1" dirty="0"/>
              <a:t>x</a:t>
            </a:r>
            <a:r>
              <a:rPr lang="en-US" dirty="0"/>
              <a:t>) is not well behaved. </a:t>
            </a:r>
            <a:endParaRPr lang="en-US" dirty="0" smtClean="0"/>
          </a:p>
          <a:p>
            <a:r>
              <a:rPr lang="en-US" dirty="0" smtClean="0"/>
              <a:t>An </a:t>
            </a:r>
            <a:r>
              <a:rPr lang="en-US" dirty="0"/>
              <a:t>example of </a:t>
            </a:r>
            <a:r>
              <a:rPr lang="en-US" dirty="0" smtClean="0"/>
              <a:t>a poorly </a:t>
            </a:r>
            <a:r>
              <a:rPr lang="en-US" dirty="0"/>
              <a:t>behaved function is </a:t>
            </a:r>
            <a:r>
              <a:rPr lang="en-US" i="1" dirty="0"/>
              <a:t>f</a:t>
            </a:r>
            <a:r>
              <a:rPr lang="en-US" dirty="0"/>
              <a:t>(</a:t>
            </a:r>
            <a:r>
              <a:rPr lang="en-US" i="1" dirty="0"/>
              <a:t>x</a:t>
            </a:r>
            <a:r>
              <a:rPr lang="en-US" dirty="0"/>
              <a:t>) = </a:t>
            </a:r>
            <a:r>
              <a:rPr lang="en-US" i="1" dirty="0"/>
              <a:t>x</a:t>
            </a:r>
            <a:r>
              <a:rPr lang="en-US" i="1" baseline="30000" dirty="0"/>
              <a:t>−</a:t>
            </a:r>
            <a:r>
              <a:rPr lang="en-US" baseline="30000" dirty="0"/>
              <a:t>1</a:t>
            </a:r>
            <a:r>
              <a:rPr lang="en-US" i="1" baseline="30000" dirty="0"/>
              <a:t>/</a:t>
            </a:r>
            <a:r>
              <a:rPr lang="en-US" baseline="30000" dirty="0"/>
              <a:t>3</a:t>
            </a:r>
            <a:r>
              <a:rPr lang="en-US" dirty="0"/>
              <a:t> at </a:t>
            </a:r>
            <a:r>
              <a:rPr lang="en-US" i="1" dirty="0"/>
              <a:t>x </a:t>
            </a:r>
            <a:r>
              <a:rPr lang="en-US" dirty="0"/>
              <a:t>= 0, </a:t>
            </a:r>
            <a:endParaRPr lang="en-US" dirty="0" smtClean="0"/>
          </a:p>
          <a:p>
            <a:r>
              <a:rPr lang="en-US" dirty="0" smtClean="0"/>
              <a:t>where </a:t>
            </a:r>
            <a:r>
              <a:rPr lang="en-US" i="1" dirty="0"/>
              <a:t>f</a:t>
            </a:r>
            <a:r>
              <a:rPr lang="en-US" dirty="0"/>
              <a:t>(</a:t>
            </a:r>
            <a:r>
              <a:rPr lang="en-US" i="1" dirty="0"/>
              <a:t>x</a:t>
            </a:r>
            <a:r>
              <a:rPr lang="en-US" dirty="0"/>
              <a:t>) diverges. </a:t>
            </a:r>
            <a:endParaRPr lang="en-US" dirty="0" smtClean="0"/>
          </a:p>
          <a:p>
            <a:r>
              <a:rPr lang="en-US" dirty="0" smtClean="0"/>
              <a:t>Another </a:t>
            </a:r>
            <a:r>
              <a:rPr lang="en-US" dirty="0"/>
              <a:t>example </a:t>
            </a:r>
            <a:r>
              <a:rPr lang="en-US" dirty="0" smtClean="0"/>
              <a:t>where this </a:t>
            </a:r>
            <a:r>
              <a:rPr lang="en-US" dirty="0"/>
              <a:t>strategy might fail is when a limit of integration is equal to </a:t>
            </a:r>
            <a:r>
              <a:rPr lang="en-US" i="1" dirty="0"/>
              <a:t>±∞</a:t>
            </a:r>
            <a:r>
              <a:rPr lang="en-US" dirty="0"/>
              <a:t>. </a:t>
            </a:r>
            <a:endParaRPr lang="en-US" dirty="0" smtClean="0"/>
          </a:p>
          <a:p>
            <a:r>
              <a:rPr lang="en-US" dirty="0" smtClean="0"/>
              <a:t>How do we handle this type of problems?</a:t>
            </a:r>
          </a:p>
        </p:txBody>
      </p:sp>
    </p:spTree>
    <p:extLst>
      <p:ext uri="{BB962C8B-B14F-4D97-AF65-F5344CB8AC3E}">
        <p14:creationId xmlns:p14="http://schemas.microsoft.com/office/powerpoint/2010/main" val="320385821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we can </a:t>
            </a:r>
            <a:r>
              <a:rPr lang="en-US" dirty="0" smtClean="0"/>
              <a:t>always express </a:t>
            </a:r>
            <a:r>
              <a:rPr lang="en-US" dirty="0"/>
              <a:t>the solution in terms of a complete set of orthogonal basis </a:t>
            </a:r>
            <a:r>
              <a:rPr lang="en-US" dirty="0" smtClean="0"/>
              <a:t>functions as</a:t>
            </a:r>
            <a:endParaRPr lang="en-US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512" t="52814" r="37571" b="31331"/>
          <a:stretch/>
        </p:blipFill>
        <p:spPr bwMode="auto">
          <a:xfrm>
            <a:off x="1874125" y="2780928"/>
            <a:ext cx="5233185" cy="18722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矩形 3"/>
          <p:cNvSpPr/>
          <p:nvPr/>
        </p:nvSpPr>
        <p:spPr>
          <a:xfrm>
            <a:off x="3203848" y="4869160"/>
            <a:ext cx="213872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and </a:t>
            </a:r>
            <a:r>
              <a:rPr lang="en-US" i="1" dirty="0" err="1" smtClean="0"/>
              <a:t>u</a:t>
            </a:r>
            <a:r>
              <a:rPr lang="en-US" altLang="zh-CN" i="1" baseline="-25000" dirty="0" err="1" smtClean="0"/>
              <a:t>i</a:t>
            </a:r>
            <a:r>
              <a:rPr lang="en-US" i="1" dirty="0" smtClean="0"/>
              <a:t> </a:t>
            </a:r>
            <a:r>
              <a:rPr lang="en-US" dirty="0"/>
              <a:t>(0) = </a:t>
            </a:r>
            <a:r>
              <a:rPr lang="en-US" i="1" dirty="0" err="1" smtClean="0"/>
              <a:t>u</a:t>
            </a:r>
            <a:r>
              <a:rPr lang="en-US" altLang="zh-CN" i="1" baseline="-25000" dirty="0" err="1" smtClean="0"/>
              <a:t>i</a:t>
            </a:r>
            <a:r>
              <a:rPr lang="en-US" i="1" dirty="0" smtClean="0"/>
              <a:t> </a:t>
            </a:r>
            <a:r>
              <a:rPr lang="en-US" dirty="0"/>
              <a:t>(1) = 0.</a:t>
            </a:r>
          </a:p>
        </p:txBody>
      </p:sp>
    </p:spTree>
    <p:extLst>
      <p:ext uri="{BB962C8B-B14F-4D97-AF65-F5344CB8AC3E}">
        <p14:creationId xmlns:p14="http://schemas.microsoft.com/office/powerpoint/2010/main" val="4141761384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 many cases we can eliminate the problem by a change of variables.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8791284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Because integration is usually a routine task, </a:t>
            </a:r>
            <a:endParaRPr lang="en-US" dirty="0" smtClean="0"/>
          </a:p>
          <a:p>
            <a:r>
              <a:rPr lang="en-US" dirty="0" smtClean="0"/>
              <a:t>the </a:t>
            </a:r>
            <a:r>
              <a:rPr lang="en-US" dirty="0"/>
              <a:t>integration </a:t>
            </a:r>
            <a:r>
              <a:rPr lang="en-US" dirty="0" smtClean="0"/>
              <a:t>methods </a:t>
            </a:r>
            <a:r>
              <a:rPr lang="en-US" dirty="0"/>
              <a:t> </a:t>
            </a:r>
            <a:r>
              <a:rPr lang="en-US" dirty="0" smtClean="0"/>
              <a:t>discussed </a:t>
            </a:r>
            <a:r>
              <a:rPr lang="en-US" dirty="0"/>
              <a:t>in this section </a:t>
            </a:r>
            <a:r>
              <a:rPr lang="en-US" dirty="0" smtClean="0"/>
              <a:t>are implemented in </a:t>
            </a:r>
            <a:r>
              <a:rPr lang="en-US" dirty="0"/>
              <a:t>the Integral class in the </a:t>
            </a:r>
            <a:r>
              <a:rPr lang="en-US" dirty="0" smtClean="0"/>
              <a:t>numerical </a:t>
            </a:r>
            <a:r>
              <a:rPr lang="en-US" dirty="0"/>
              <a:t>package. </a:t>
            </a:r>
            <a:endParaRPr lang="en-US" dirty="0" smtClean="0"/>
          </a:p>
          <a:p>
            <a:r>
              <a:rPr lang="en-US" dirty="0" smtClean="0"/>
              <a:t> </a:t>
            </a:r>
            <a:r>
              <a:rPr lang="en-US" dirty="0"/>
              <a:t>Method </a:t>
            </a:r>
            <a:r>
              <a:rPr lang="en-US" dirty="0" err="1"/>
              <a:t>Integral.ode</a:t>
            </a:r>
            <a:r>
              <a:rPr lang="en-US" dirty="0"/>
              <a:t> computes the integrals using an ODE solver </a:t>
            </a:r>
            <a:endParaRPr lang="en-US" dirty="0" smtClean="0"/>
          </a:p>
          <a:p>
            <a:pPr lvl="1"/>
            <a:r>
              <a:rPr lang="en-US" dirty="0" smtClean="0"/>
              <a:t>as discussed </a:t>
            </a:r>
            <a:r>
              <a:rPr lang="en-US" dirty="0"/>
              <a:t>in the following. </a:t>
            </a:r>
            <a:endParaRPr lang="en-US" dirty="0" smtClean="0"/>
          </a:p>
          <a:p>
            <a:r>
              <a:rPr lang="en-US" dirty="0" smtClean="0"/>
              <a:t>The </a:t>
            </a:r>
            <a:r>
              <a:rPr lang="en-US" dirty="0"/>
              <a:t>solver uses an adaptive step size to achieve the desired tolerance.</a:t>
            </a:r>
          </a:p>
        </p:txBody>
      </p:sp>
    </p:spTree>
    <p:extLst>
      <p:ext uri="{BB962C8B-B14F-4D97-AF65-F5344CB8AC3E}">
        <p14:creationId xmlns:p14="http://schemas.microsoft.com/office/powerpoint/2010/main" val="2994160696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406" t="20635" r="14502" b="36923"/>
          <a:stretch/>
        </p:blipFill>
        <p:spPr bwMode="auto">
          <a:xfrm>
            <a:off x="179512" y="1628800"/>
            <a:ext cx="8729436" cy="31047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19010767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741" t="13095" r="14662" b="8929"/>
          <a:stretch/>
        </p:blipFill>
        <p:spPr bwMode="auto">
          <a:xfrm>
            <a:off x="0" y="620688"/>
            <a:ext cx="8665029" cy="5704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87455028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The algorithms in the Integral class are implemented using static methods </a:t>
            </a:r>
            <a:endParaRPr lang="en-US" dirty="0" smtClean="0"/>
          </a:p>
          <a:p>
            <a:r>
              <a:rPr lang="en-US" dirty="0" smtClean="0"/>
              <a:t>so </a:t>
            </a:r>
            <a:r>
              <a:rPr lang="en-US" dirty="0"/>
              <a:t>that they </a:t>
            </a:r>
            <a:r>
              <a:rPr lang="en-US" dirty="0" smtClean="0"/>
              <a:t>are easy </a:t>
            </a:r>
            <a:r>
              <a:rPr lang="en-US" dirty="0"/>
              <a:t>to invoke. </a:t>
            </a:r>
            <a:endParaRPr lang="en-US" dirty="0" smtClean="0"/>
          </a:p>
          <a:p>
            <a:r>
              <a:rPr lang="en-US" dirty="0" smtClean="0"/>
              <a:t>These </a:t>
            </a:r>
            <a:r>
              <a:rPr lang="en-US" dirty="0"/>
              <a:t>methods accept a </a:t>
            </a:r>
            <a:r>
              <a:rPr lang="en-US" i="1" dirty="0"/>
              <a:t>tolerance </a:t>
            </a:r>
            <a:r>
              <a:rPr lang="en-US" dirty="0"/>
              <a:t>parameter that allows the user to specify </a:t>
            </a:r>
            <a:r>
              <a:rPr lang="en-US" dirty="0" smtClean="0"/>
              <a:t>the acceptable </a:t>
            </a:r>
            <a:r>
              <a:rPr lang="en-US" dirty="0"/>
              <a:t>relative precision. </a:t>
            </a:r>
            <a:endParaRPr lang="en-US" dirty="0" smtClean="0"/>
          </a:p>
          <a:p>
            <a:r>
              <a:rPr lang="en-US" dirty="0" smtClean="0"/>
              <a:t>Because </a:t>
            </a:r>
            <a:r>
              <a:rPr lang="en-US" dirty="0"/>
              <a:t>computers store floating point numbers using a fixed </a:t>
            </a:r>
            <a:r>
              <a:rPr lang="en-US" dirty="0" smtClean="0"/>
              <a:t>number of </a:t>
            </a:r>
            <a:r>
              <a:rPr lang="en-US" dirty="0"/>
              <a:t>decimal places, </a:t>
            </a:r>
            <a:endParaRPr lang="en-US" dirty="0" smtClean="0"/>
          </a:p>
          <a:p>
            <a:r>
              <a:rPr lang="en-US" dirty="0" smtClean="0"/>
              <a:t>we </a:t>
            </a:r>
            <a:r>
              <a:rPr lang="en-US" dirty="0"/>
              <a:t>use relative precision to determine the accuracy of the integration method.</a:t>
            </a:r>
          </a:p>
        </p:txBody>
      </p:sp>
    </p:spTree>
    <p:extLst>
      <p:ext uri="{BB962C8B-B14F-4D97-AF65-F5344CB8AC3E}">
        <p14:creationId xmlns:p14="http://schemas.microsoft.com/office/powerpoint/2010/main" val="1873991600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However, relative precision is meaningful </a:t>
            </a:r>
            <a:endParaRPr lang="en-US" dirty="0" smtClean="0"/>
          </a:p>
          <a:p>
            <a:pPr lvl="1"/>
            <a:r>
              <a:rPr lang="en-US" dirty="0" smtClean="0"/>
              <a:t>only </a:t>
            </a:r>
            <a:r>
              <a:rPr lang="en-US" dirty="0"/>
              <a:t>if the result is different from zero. </a:t>
            </a:r>
            <a:endParaRPr lang="en-US" dirty="0" smtClean="0"/>
          </a:p>
          <a:p>
            <a:r>
              <a:rPr lang="en-US" dirty="0" smtClean="0"/>
              <a:t>If </a:t>
            </a:r>
            <a:r>
              <a:rPr lang="en-US" dirty="0"/>
              <a:t>the result </a:t>
            </a:r>
            <a:r>
              <a:rPr lang="en-US" dirty="0" smtClean="0"/>
              <a:t>is zero</a:t>
            </a:r>
            <a:r>
              <a:rPr lang="en-US" dirty="0"/>
              <a:t>, the only possible check is for absolute precision. 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776671322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Another way of evaluating one-dimensional integrals is to recast them as differential equations.</a:t>
            </a:r>
          </a:p>
          <a:p>
            <a:r>
              <a:rPr lang="en-US" dirty="0"/>
              <a:t>Consider an indefinite integral of the form</a:t>
            </a:r>
          </a:p>
          <a:p>
            <a:r>
              <a:rPr lang="en-US" i="1" dirty="0"/>
              <a:t>F</a:t>
            </a:r>
            <a:r>
              <a:rPr lang="en-US" dirty="0"/>
              <a:t>(</a:t>
            </a:r>
            <a:r>
              <a:rPr lang="en-US" i="1" dirty="0"/>
              <a:t>x</a:t>
            </a:r>
            <a:r>
              <a:rPr lang="en-US" dirty="0"/>
              <a:t>) </a:t>
            </a:r>
            <a:r>
              <a:rPr lang="en-US" dirty="0" smtClean="0"/>
              <a:t>=∫</a:t>
            </a:r>
            <a:r>
              <a:rPr lang="en-US" i="1" baseline="30000" dirty="0" err="1" smtClean="0"/>
              <a:t>x</a:t>
            </a:r>
            <a:r>
              <a:rPr lang="en-US" i="1" baseline="-25000" dirty="0" err="1" smtClean="0"/>
              <a:t>a</a:t>
            </a:r>
            <a:r>
              <a:rPr lang="en-US" i="1" dirty="0" err="1" smtClean="0"/>
              <a:t>f</a:t>
            </a:r>
            <a:r>
              <a:rPr lang="en-US" dirty="0" smtClean="0"/>
              <a:t>(</a:t>
            </a:r>
            <a:r>
              <a:rPr lang="en-US" i="1" dirty="0" smtClean="0"/>
              <a:t>t</a:t>
            </a:r>
            <a:r>
              <a:rPr lang="en-US" dirty="0"/>
              <a:t>) </a:t>
            </a:r>
            <a:r>
              <a:rPr lang="en-US" i="1" dirty="0" err="1"/>
              <a:t>dt</a:t>
            </a:r>
            <a:r>
              <a:rPr lang="en-US" i="1" dirty="0" smtClean="0"/>
              <a:t>, </a:t>
            </a:r>
            <a:r>
              <a:rPr lang="en-US" i="1" dirty="0" smtClean="0"/>
              <a:t>(a)</a:t>
            </a:r>
            <a:endParaRPr lang="en-US" i="1" dirty="0" smtClean="0"/>
          </a:p>
          <a:p>
            <a:r>
              <a:rPr lang="en-US" dirty="0"/>
              <a:t>where </a:t>
            </a:r>
            <a:r>
              <a:rPr lang="en-US" i="1" dirty="0"/>
              <a:t>F</a:t>
            </a:r>
            <a:r>
              <a:rPr lang="en-US" dirty="0"/>
              <a:t>(</a:t>
            </a:r>
            <a:r>
              <a:rPr lang="en-US" i="1" dirty="0"/>
              <a:t>a</a:t>
            </a:r>
            <a:r>
              <a:rPr lang="en-US" dirty="0"/>
              <a:t>) = 0. </a:t>
            </a:r>
            <a:endParaRPr lang="en-US" dirty="0" smtClean="0"/>
          </a:p>
          <a:p>
            <a:r>
              <a:rPr lang="en-US" dirty="0" smtClean="0"/>
              <a:t>If </a:t>
            </a:r>
            <a:r>
              <a:rPr lang="en-US" dirty="0"/>
              <a:t>we differentiate </a:t>
            </a:r>
            <a:r>
              <a:rPr lang="en-US" i="1" dirty="0"/>
              <a:t>F</a:t>
            </a:r>
            <a:r>
              <a:rPr lang="en-US" dirty="0"/>
              <a:t>(</a:t>
            </a:r>
            <a:r>
              <a:rPr lang="en-US" i="1" dirty="0"/>
              <a:t>x</a:t>
            </a:r>
            <a:r>
              <a:rPr lang="en-US" dirty="0"/>
              <a:t>) with respect to </a:t>
            </a:r>
            <a:r>
              <a:rPr lang="en-US" i="1" dirty="0"/>
              <a:t>x</a:t>
            </a:r>
            <a:r>
              <a:rPr lang="en-US" dirty="0"/>
              <a:t>, we obtain the first-order </a:t>
            </a:r>
            <a:r>
              <a:rPr lang="en-US" dirty="0" smtClean="0"/>
              <a:t>differential equation</a:t>
            </a:r>
            <a:r>
              <a:rPr lang="en-US" dirty="0"/>
              <a:t>:</a:t>
            </a:r>
          </a:p>
          <a:p>
            <a:r>
              <a:rPr lang="en-US" i="1" dirty="0" err="1" smtClean="0"/>
              <a:t>dF</a:t>
            </a:r>
            <a:r>
              <a:rPr lang="en-US" dirty="0" smtClean="0"/>
              <a:t>(</a:t>
            </a:r>
            <a:r>
              <a:rPr lang="en-US" i="1" dirty="0" smtClean="0"/>
              <a:t>x</a:t>
            </a:r>
            <a:r>
              <a:rPr lang="en-US" dirty="0" smtClean="0"/>
              <a:t>)/</a:t>
            </a:r>
            <a:r>
              <a:rPr lang="en-US" i="1" dirty="0" smtClean="0"/>
              <a:t>dx</a:t>
            </a:r>
            <a:r>
              <a:rPr lang="en-US" dirty="0" smtClean="0"/>
              <a:t>= </a:t>
            </a:r>
            <a:r>
              <a:rPr lang="en-US" i="1" dirty="0"/>
              <a:t>f</a:t>
            </a:r>
            <a:r>
              <a:rPr lang="en-US" dirty="0"/>
              <a:t>(</a:t>
            </a:r>
            <a:r>
              <a:rPr lang="en-US" i="1" dirty="0"/>
              <a:t>x</a:t>
            </a:r>
            <a:r>
              <a:rPr lang="en-US" dirty="0"/>
              <a:t>)</a:t>
            </a:r>
            <a:r>
              <a:rPr lang="en-US" i="1" dirty="0"/>
              <a:t>. </a:t>
            </a:r>
            <a:r>
              <a:rPr lang="en-US" dirty="0" smtClean="0"/>
              <a:t>(</a:t>
            </a:r>
            <a:r>
              <a:rPr lang="en-US" dirty="0"/>
              <a:t>b</a:t>
            </a:r>
            <a:r>
              <a:rPr lang="en-US" dirty="0" smtClean="0"/>
              <a:t>) </a:t>
            </a:r>
            <a:r>
              <a:rPr lang="en-US" dirty="0" smtClean="0"/>
              <a:t>with </a:t>
            </a:r>
            <a:r>
              <a:rPr lang="en-US" dirty="0"/>
              <a:t>the boundary </a:t>
            </a:r>
            <a:r>
              <a:rPr lang="en-US" dirty="0" smtClean="0"/>
              <a:t>condition </a:t>
            </a:r>
            <a:r>
              <a:rPr lang="en-US" i="1" dirty="0" smtClean="0"/>
              <a:t>F</a:t>
            </a:r>
            <a:r>
              <a:rPr lang="en-US" dirty="0" smtClean="0"/>
              <a:t>(</a:t>
            </a:r>
            <a:r>
              <a:rPr lang="en-US" i="1" dirty="0" smtClean="0"/>
              <a:t>a</a:t>
            </a:r>
            <a:r>
              <a:rPr lang="en-US" dirty="0"/>
              <a:t>) = 0</a:t>
            </a:r>
            <a:r>
              <a:rPr lang="en-US" i="1" dirty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0366943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Because the function </a:t>
            </a:r>
            <a:r>
              <a:rPr lang="en-US" i="1" dirty="0"/>
              <a:t>f</a:t>
            </a:r>
            <a:r>
              <a:rPr lang="en-US" dirty="0"/>
              <a:t>(</a:t>
            </a:r>
            <a:r>
              <a:rPr lang="en-US" i="1" dirty="0"/>
              <a:t>x</a:t>
            </a:r>
            <a:r>
              <a:rPr lang="en-US" dirty="0"/>
              <a:t>) is known, </a:t>
            </a:r>
            <a:r>
              <a:rPr lang="en-US" dirty="0" smtClean="0"/>
              <a:t>equation (</a:t>
            </a:r>
            <a:r>
              <a:rPr lang="en-US" dirty="0" smtClean="0"/>
              <a:t>b</a:t>
            </a:r>
            <a:r>
              <a:rPr lang="en-US" dirty="0" smtClean="0"/>
              <a:t>) </a:t>
            </a:r>
            <a:r>
              <a:rPr lang="en-US" dirty="0"/>
              <a:t>can be solved for </a:t>
            </a:r>
            <a:r>
              <a:rPr lang="en-US" i="1" dirty="0"/>
              <a:t>F</a:t>
            </a:r>
            <a:r>
              <a:rPr lang="en-US" dirty="0"/>
              <a:t>(</a:t>
            </a:r>
            <a:r>
              <a:rPr lang="en-US" i="1" dirty="0"/>
              <a:t>x</a:t>
            </a:r>
            <a:r>
              <a:rPr lang="en-US" dirty="0"/>
              <a:t>) using the numerical </a:t>
            </a:r>
            <a:r>
              <a:rPr lang="en-US" dirty="0" smtClean="0"/>
              <a:t>algorithms </a:t>
            </a:r>
          </a:p>
          <a:p>
            <a:pPr lvl="1"/>
            <a:r>
              <a:rPr lang="en-US" dirty="0" smtClean="0"/>
              <a:t>that </a:t>
            </a:r>
            <a:r>
              <a:rPr lang="en-US" dirty="0"/>
              <a:t>we introduced earlier </a:t>
            </a:r>
            <a:endParaRPr lang="en-US" dirty="0" smtClean="0"/>
          </a:p>
          <a:p>
            <a:pPr lvl="1"/>
            <a:r>
              <a:rPr lang="en-US" dirty="0" smtClean="0"/>
              <a:t>for </a:t>
            </a:r>
            <a:r>
              <a:rPr lang="en-US" dirty="0"/>
              <a:t>obtaining the numerical solutions of first-order differential equations.</a:t>
            </a:r>
          </a:p>
        </p:txBody>
      </p:sp>
    </p:spTree>
    <p:extLst>
      <p:ext uri="{BB962C8B-B14F-4D97-AF65-F5344CB8AC3E}">
        <p14:creationId xmlns:p14="http://schemas.microsoft.com/office/powerpoint/2010/main" val="11145147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 general, the methods for solving ordinary differential equations and evaluating </a:t>
            </a:r>
            <a:r>
              <a:rPr lang="en-US" dirty="0" smtClean="0"/>
              <a:t>numerical integrals </a:t>
            </a:r>
            <a:r>
              <a:rPr lang="en-US" dirty="0"/>
              <a:t>are not equivalent. </a:t>
            </a:r>
            <a:endParaRPr lang="en-US" dirty="0" smtClean="0"/>
          </a:p>
          <a:p>
            <a:r>
              <a:rPr lang="en-US" dirty="0" smtClean="0"/>
              <a:t>For </a:t>
            </a:r>
            <a:r>
              <a:rPr lang="en-US" dirty="0"/>
              <a:t>example, we cannot use Simpson’s rule to obtain the </a:t>
            </a:r>
            <a:r>
              <a:rPr lang="en-US" dirty="0" smtClean="0"/>
              <a:t>numerical solution </a:t>
            </a:r>
            <a:r>
              <a:rPr lang="en-US" dirty="0"/>
              <a:t>of an differential equation of the form </a:t>
            </a:r>
            <a:r>
              <a:rPr lang="en-US" i="1" dirty="0" err="1"/>
              <a:t>dy</a:t>
            </a:r>
            <a:r>
              <a:rPr lang="en-US" i="1" dirty="0"/>
              <a:t>/dx </a:t>
            </a:r>
            <a:r>
              <a:rPr lang="en-US" dirty="0"/>
              <a:t>= </a:t>
            </a:r>
            <a:r>
              <a:rPr lang="en-US" i="1" dirty="0"/>
              <a:t>f</a:t>
            </a:r>
            <a:r>
              <a:rPr lang="en-US" dirty="0"/>
              <a:t>(</a:t>
            </a:r>
            <a:r>
              <a:rPr lang="en-US" i="1" dirty="0"/>
              <a:t>x, y</a:t>
            </a:r>
            <a:r>
              <a:rPr lang="en-US" dirty="0"/>
              <a:t>). </a:t>
            </a:r>
          </a:p>
        </p:txBody>
      </p:sp>
    </p:spTree>
    <p:extLst>
      <p:ext uri="{BB962C8B-B14F-4D97-AF65-F5344CB8AC3E}">
        <p14:creationId xmlns:p14="http://schemas.microsoft.com/office/powerpoint/2010/main" val="3605046663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Simpson’s rule fails (or is slowly convergent) </a:t>
            </a:r>
            <a:endParaRPr lang="en-US" dirty="0" smtClean="0"/>
          </a:p>
          <a:p>
            <a:pPr lvl="1"/>
            <a:r>
              <a:rPr lang="en-US" dirty="0" smtClean="0"/>
              <a:t>if </a:t>
            </a:r>
            <a:r>
              <a:rPr lang="en-US" dirty="0"/>
              <a:t>the function has regions of rapid change. </a:t>
            </a:r>
            <a:endParaRPr lang="en-US" dirty="0" smtClean="0"/>
          </a:p>
          <a:p>
            <a:r>
              <a:rPr lang="en-US" dirty="0" smtClean="0"/>
              <a:t>In this case</a:t>
            </a:r>
            <a:r>
              <a:rPr lang="en-US" dirty="0"/>
              <a:t>, an adaptive step-size ODE algorithm is usually effective. </a:t>
            </a:r>
            <a:endParaRPr lang="en-US" dirty="0" smtClean="0"/>
          </a:p>
          <a:p>
            <a:r>
              <a:rPr lang="en-US" dirty="0" smtClean="0"/>
              <a:t>The </a:t>
            </a:r>
            <a:r>
              <a:rPr lang="en-US" dirty="0"/>
              <a:t>RK45MultiStep solver </a:t>
            </a:r>
            <a:r>
              <a:rPr lang="en-US" dirty="0" smtClean="0"/>
              <a:t>adapts the </a:t>
            </a:r>
            <a:r>
              <a:rPr lang="en-US" dirty="0"/>
              <a:t>integration step to the behavior of the integrand and allows the user to set the tolerance. 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54557101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We have assumed that </a:t>
            </a:r>
            <a:r>
              <a:rPr lang="en-US" i="1" dirty="0" err="1" smtClean="0"/>
              <a:t>u</a:t>
            </a:r>
            <a:r>
              <a:rPr lang="en-US" altLang="zh-CN" i="1" baseline="-25000" dirty="0" err="1" smtClean="0"/>
              <a:t>i</a:t>
            </a:r>
            <a:r>
              <a:rPr lang="en-US" i="1" dirty="0" smtClean="0"/>
              <a:t> </a:t>
            </a:r>
            <a:r>
              <a:rPr lang="en-US" dirty="0"/>
              <a:t>(</a:t>
            </a:r>
            <a:r>
              <a:rPr lang="en-US" i="1" dirty="0"/>
              <a:t>x</a:t>
            </a:r>
            <a:r>
              <a:rPr lang="en-US" dirty="0"/>
              <a:t>) is a real function and that </a:t>
            </a:r>
            <a:r>
              <a:rPr lang="en-US" dirty="0" smtClean="0"/>
              <a:t>the summation </a:t>
            </a:r>
            <a:r>
              <a:rPr lang="en-US" dirty="0"/>
              <a:t>is over all the basis functions. </a:t>
            </a:r>
            <a:endParaRPr lang="en-US" dirty="0" smtClean="0"/>
          </a:p>
          <a:p>
            <a:r>
              <a:rPr lang="en-US" dirty="0" smtClean="0"/>
              <a:t>One </a:t>
            </a:r>
            <a:r>
              <a:rPr lang="en-US" dirty="0"/>
              <a:t>of the choices for </a:t>
            </a:r>
            <a:r>
              <a:rPr lang="en-US" i="1" dirty="0" err="1" smtClean="0"/>
              <a:t>u</a:t>
            </a:r>
            <a:r>
              <a:rPr lang="en-US" altLang="zh-CN" i="1" baseline="-25000" dirty="0" err="1" smtClean="0"/>
              <a:t>i</a:t>
            </a:r>
            <a:r>
              <a:rPr lang="en-US" i="1" dirty="0" smtClean="0"/>
              <a:t> </a:t>
            </a:r>
            <a:r>
              <a:rPr lang="en-US" dirty="0"/>
              <a:t>(</a:t>
            </a:r>
            <a:r>
              <a:rPr lang="en-US" i="1" dirty="0"/>
              <a:t>x</a:t>
            </a:r>
            <a:r>
              <a:rPr lang="en-US" dirty="0"/>
              <a:t>) is to </a:t>
            </a:r>
            <a:r>
              <a:rPr lang="en-US" dirty="0" smtClean="0"/>
              <a:t>have </a:t>
            </a:r>
            <a:r>
              <a:rPr lang="en-US" i="1" dirty="0" err="1" smtClean="0"/>
              <a:t>u</a:t>
            </a:r>
            <a:r>
              <a:rPr lang="en-US" altLang="zh-CN" i="1" baseline="-25000" dirty="0" err="1" smtClean="0"/>
              <a:t>i</a:t>
            </a:r>
            <a:r>
              <a:rPr lang="en-US" i="1" dirty="0" smtClean="0"/>
              <a:t> </a:t>
            </a:r>
            <a:r>
              <a:rPr lang="en-US" dirty="0"/>
              <a:t>(</a:t>
            </a:r>
            <a:r>
              <a:rPr lang="en-US" i="1" dirty="0"/>
              <a:t>x</a:t>
            </a:r>
            <a:r>
              <a:rPr lang="en-US" dirty="0"/>
              <a:t>) </a:t>
            </a:r>
            <a:r>
              <a:rPr lang="en-US" dirty="0" smtClean="0"/>
              <a:t>= √2 </a:t>
            </a:r>
            <a:r>
              <a:rPr lang="en-US" dirty="0"/>
              <a:t>sin </a:t>
            </a:r>
            <a:r>
              <a:rPr lang="en-US" i="1" dirty="0" err="1"/>
              <a:t>i</a:t>
            </a:r>
            <a:r>
              <a:rPr lang="el-GR" i="1" dirty="0"/>
              <a:t>π</a:t>
            </a:r>
            <a:r>
              <a:rPr lang="en-US" i="1" dirty="0"/>
              <a:t>x</a:t>
            </a:r>
            <a:r>
              <a:rPr lang="en-US" dirty="0" smtClean="0"/>
              <a:t>.</a:t>
            </a:r>
          </a:p>
          <a:p>
            <a:r>
              <a:rPr lang="en-US" dirty="0"/>
              <a:t>In order to obtain the actual value of </a:t>
            </a:r>
            <a:r>
              <a:rPr lang="en-US" i="1" dirty="0"/>
              <a:t>φ</a:t>
            </a:r>
            <a:r>
              <a:rPr lang="en-US" dirty="0"/>
              <a:t>(</a:t>
            </a:r>
            <a:r>
              <a:rPr lang="en-US" i="1" dirty="0"/>
              <a:t>x</a:t>
            </a:r>
            <a:r>
              <a:rPr lang="en-US" dirty="0"/>
              <a:t>), we need to </a:t>
            </a:r>
            <a:r>
              <a:rPr lang="en-US" dirty="0" smtClean="0"/>
              <a:t>solve all </a:t>
            </a:r>
            <a:r>
              <a:rPr lang="en-US" dirty="0"/>
              <a:t>the coefficients </a:t>
            </a:r>
            <a:r>
              <a:rPr lang="en-US" i="1" dirty="0" err="1" smtClean="0"/>
              <a:t>a</a:t>
            </a:r>
            <a:r>
              <a:rPr lang="en-US" altLang="zh-CN" i="1" baseline="-25000" dirty="0" err="1" smtClean="0"/>
              <a:t>i</a:t>
            </a:r>
            <a:r>
              <a:rPr lang="en-US" i="1" dirty="0" smtClean="0"/>
              <a:t> </a:t>
            </a:r>
            <a:r>
              <a:rPr lang="en-US" dirty="0"/>
              <a:t>by applying the differential equation and the </a:t>
            </a:r>
            <a:r>
              <a:rPr lang="en-US" dirty="0" smtClean="0"/>
              <a:t>orthogonal condition</a:t>
            </a:r>
          </a:p>
          <a:p>
            <a:pPr lvl="1"/>
            <a:r>
              <a:rPr lang="en-US" dirty="0"/>
              <a:t>This becomes quite a difficult task if the system has </a:t>
            </a:r>
            <a:r>
              <a:rPr lang="en-US" dirty="0" smtClean="0"/>
              <a:t>a higher </a:t>
            </a:r>
            <a:r>
              <a:rPr lang="en-US" dirty="0"/>
              <a:t>dimensionality and an irregular boundary.</a:t>
            </a:r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6406424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As computers become more </a:t>
            </a:r>
            <a:r>
              <a:rPr lang="en-US" dirty="0" smtClean="0"/>
              <a:t>powerful</a:t>
            </a:r>
          </a:p>
          <a:p>
            <a:r>
              <a:rPr lang="en-US" dirty="0" smtClean="0"/>
              <a:t>and </a:t>
            </a:r>
            <a:r>
              <a:rPr lang="en-US" dirty="0"/>
              <a:t>software to perform mathematical operations </a:t>
            </a:r>
            <a:r>
              <a:rPr lang="en-US" dirty="0" smtClean="0"/>
              <a:t>and numerical </a:t>
            </a:r>
            <a:r>
              <a:rPr lang="en-US" dirty="0"/>
              <a:t>analysis becomes more prevalent, </a:t>
            </a:r>
            <a:endParaRPr lang="en-US" dirty="0" smtClean="0"/>
          </a:p>
          <a:p>
            <a:r>
              <a:rPr lang="en-US" dirty="0" smtClean="0"/>
              <a:t>there </a:t>
            </a:r>
            <a:r>
              <a:rPr lang="en-US" dirty="0"/>
              <a:t>is a strong temptation to use </a:t>
            </a:r>
            <a:r>
              <a:rPr lang="en-US" dirty="0" smtClean="0"/>
              <a:t>libraries by </a:t>
            </a:r>
            <a:r>
              <a:rPr lang="en-US" dirty="0"/>
              <a:t>others</a:t>
            </a:r>
            <a:r>
              <a:rPr lang="en-US" dirty="0" smtClean="0"/>
              <a:t>.</a:t>
            </a:r>
          </a:p>
          <a:p>
            <a:r>
              <a:rPr lang="en-US" dirty="0" smtClean="0"/>
              <a:t>This </a:t>
            </a:r>
            <a:r>
              <a:rPr lang="en-US" dirty="0"/>
              <a:t>use is appropriate because usually these libraries are well written, 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681799602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and there is no reason why a user should re-invent them.</a:t>
            </a:r>
          </a:p>
          <a:p>
            <a:r>
              <a:rPr lang="en-US" dirty="0"/>
              <a:t>However, the downside is that users do not always know or care what the libraries are doing and sometimes can obtain puzzling or even incorrect results.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2541667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/>
              <a:t>Simple Monte Carlo Evaluation of Integrals</a:t>
            </a:r>
            <a:endParaRPr 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We now explore a much different method of estimating integrals. </a:t>
            </a:r>
            <a:endParaRPr lang="en-US" dirty="0" smtClean="0"/>
          </a:p>
          <a:p>
            <a:r>
              <a:rPr lang="en-US" dirty="0" smtClean="0"/>
              <a:t>Consider </a:t>
            </a:r>
            <a:r>
              <a:rPr lang="en-US" dirty="0"/>
              <a:t>the following </a:t>
            </a:r>
            <a:r>
              <a:rPr lang="en-US" dirty="0" smtClean="0"/>
              <a:t>example. </a:t>
            </a:r>
          </a:p>
          <a:p>
            <a:r>
              <a:rPr lang="en-US" dirty="0" smtClean="0"/>
              <a:t>Suppose </a:t>
            </a:r>
            <a:r>
              <a:rPr lang="en-US" dirty="0"/>
              <a:t>an irregularly shaped pond is in a field of known area </a:t>
            </a:r>
            <a:r>
              <a:rPr lang="en-US" i="1" dirty="0"/>
              <a:t>A</a:t>
            </a:r>
            <a:r>
              <a:rPr lang="en-US" dirty="0"/>
              <a:t>. </a:t>
            </a:r>
            <a:endParaRPr lang="en-US" dirty="0" smtClean="0"/>
          </a:p>
          <a:p>
            <a:r>
              <a:rPr lang="en-US" dirty="0" smtClean="0"/>
              <a:t>The </a:t>
            </a:r>
            <a:r>
              <a:rPr lang="en-US" dirty="0"/>
              <a:t>area of the pond can </a:t>
            </a:r>
            <a:r>
              <a:rPr lang="en-US" dirty="0" smtClean="0"/>
              <a:t>be estimated </a:t>
            </a:r>
            <a:r>
              <a:rPr lang="en-US" dirty="0"/>
              <a:t>by throwing stones so that they land at random within the boundary of the field </a:t>
            </a:r>
            <a:endParaRPr lang="en-US" dirty="0" smtClean="0"/>
          </a:p>
          <a:p>
            <a:r>
              <a:rPr lang="en-US" dirty="0" smtClean="0"/>
              <a:t>And counting </a:t>
            </a:r>
            <a:r>
              <a:rPr lang="en-US" dirty="0"/>
              <a:t>the number of splashes </a:t>
            </a:r>
            <a:endParaRPr lang="en-US" dirty="0" smtClean="0"/>
          </a:p>
          <a:p>
            <a:pPr lvl="1"/>
            <a:r>
              <a:rPr lang="en-US" dirty="0" smtClean="0"/>
              <a:t>that </a:t>
            </a:r>
            <a:r>
              <a:rPr lang="en-US" dirty="0"/>
              <a:t>occur when a stone lands in a pond. 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962418272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area of the pond is approximately the area of the field times the fraction of stones that make a splash. </a:t>
            </a:r>
          </a:p>
          <a:p>
            <a:r>
              <a:rPr lang="en-US" dirty="0"/>
              <a:t>This simple procedure is an example of a </a:t>
            </a:r>
            <a:r>
              <a:rPr lang="en-US" i="1" dirty="0"/>
              <a:t>Monte Carlo </a:t>
            </a:r>
            <a:r>
              <a:rPr lang="en-US" dirty="0"/>
              <a:t>method.</a:t>
            </a:r>
          </a:p>
        </p:txBody>
      </p:sp>
    </p:spTree>
    <p:extLst>
      <p:ext uri="{BB962C8B-B14F-4D97-AF65-F5344CB8AC3E}">
        <p14:creationId xmlns:p14="http://schemas.microsoft.com/office/powerpoint/2010/main" val="3437172653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0" y="1628800"/>
            <a:ext cx="3754760" cy="4525963"/>
          </a:xfrm>
        </p:spPr>
        <p:txBody>
          <a:bodyPr>
            <a:normAutofit fontScale="85000" lnSpcReduction="20000"/>
          </a:bodyPr>
          <a:lstStyle/>
          <a:p>
            <a:r>
              <a:rPr lang="en-US" dirty="0"/>
              <a:t>To be more specific, imagine a rectangle of height </a:t>
            </a:r>
            <a:r>
              <a:rPr lang="en-US" i="1" dirty="0"/>
              <a:t>h</a:t>
            </a:r>
            <a:r>
              <a:rPr lang="en-US" dirty="0"/>
              <a:t>, width </a:t>
            </a:r>
            <a:r>
              <a:rPr lang="en-US" i="1" dirty="0"/>
              <a:t>b − a</a:t>
            </a:r>
            <a:r>
              <a:rPr lang="en-US" dirty="0"/>
              <a:t>, and area </a:t>
            </a:r>
            <a:r>
              <a:rPr lang="en-US" i="1" dirty="0"/>
              <a:t>A </a:t>
            </a:r>
            <a:r>
              <a:rPr lang="en-US" dirty="0"/>
              <a:t>= </a:t>
            </a:r>
            <a:r>
              <a:rPr lang="en-US" i="1" dirty="0"/>
              <a:t>h</a:t>
            </a:r>
            <a:r>
              <a:rPr lang="en-US" dirty="0"/>
              <a:t>(</a:t>
            </a:r>
            <a:r>
              <a:rPr lang="en-US" i="1" dirty="0"/>
              <a:t>b − a</a:t>
            </a:r>
            <a:r>
              <a:rPr lang="en-US" dirty="0"/>
              <a:t>) </a:t>
            </a:r>
            <a:endParaRPr lang="en-US" dirty="0" smtClean="0"/>
          </a:p>
          <a:p>
            <a:r>
              <a:rPr lang="en-US" dirty="0" smtClean="0"/>
              <a:t>Such that </a:t>
            </a:r>
            <a:r>
              <a:rPr lang="en-US" dirty="0"/>
              <a:t>the function </a:t>
            </a:r>
            <a:r>
              <a:rPr lang="en-US" i="1" dirty="0"/>
              <a:t>f</a:t>
            </a:r>
            <a:r>
              <a:rPr lang="en-US" dirty="0"/>
              <a:t>(</a:t>
            </a:r>
            <a:r>
              <a:rPr lang="en-US" i="1" dirty="0"/>
              <a:t>x</a:t>
            </a:r>
            <a:r>
              <a:rPr lang="en-US" dirty="0"/>
              <a:t>) is within the boundaries of the rectangle </a:t>
            </a:r>
            <a:r>
              <a:rPr lang="en-US" dirty="0" smtClean="0"/>
              <a:t>.</a:t>
            </a:r>
          </a:p>
          <a:p>
            <a:r>
              <a:rPr lang="en-US" dirty="0" smtClean="0"/>
              <a:t>Compute </a:t>
            </a:r>
            <a:r>
              <a:rPr lang="en-US" i="1" dirty="0" smtClean="0"/>
              <a:t>n </a:t>
            </a:r>
            <a:r>
              <a:rPr lang="en-US" dirty="0" smtClean="0"/>
              <a:t>pairs </a:t>
            </a:r>
            <a:r>
              <a:rPr lang="en-US" dirty="0"/>
              <a:t>of random numbers </a:t>
            </a:r>
            <a:r>
              <a:rPr lang="en-US" i="1" dirty="0"/>
              <a:t>xi </a:t>
            </a:r>
            <a:r>
              <a:rPr lang="en-US" dirty="0"/>
              <a:t>and </a:t>
            </a:r>
            <a:r>
              <a:rPr lang="en-US" i="1" dirty="0" err="1"/>
              <a:t>yi</a:t>
            </a:r>
            <a:r>
              <a:rPr lang="en-US" i="1" dirty="0"/>
              <a:t> </a:t>
            </a:r>
            <a:r>
              <a:rPr lang="en-US" dirty="0"/>
              <a:t>with </a:t>
            </a:r>
            <a:r>
              <a:rPr lang="en-US" i="1" dirty="0"/>
              <a:t>a ≤ xi ≤ b </a:t>
            </a:r>
            <a:r>
              <a:rPr lang="en-US" dirty="0"/>
              <a:t>and 0 </a:t>
            </a:r>
            <a:r>
              <a:rPr lang="en-US" i="1" dirty="0"/>
              <a:t>≤ </a:t>
            </a:r>
            <a:r>
              <a:rPr lang="en-US" i="1" dirty="0" err="1"/>
              <a:t>yi</a:t>
            </a:r>
            <a:r>
              <a:rPr lang="en-US" i="1" dirty="0"/>
              <a:t> ≤ h</a:t>
            </a:r>
            <a:r>
              <a:rPr lang="en-US" dirty="0"/>
              <a:t>.</a:t>
            </a: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844" t="22222" r="16224" b="19807"/>
          <a:stretch/>
        </p:blipFill>
        <p:spPr bwMode="auto">
          <a:xfrm>
            <a:off x="3707904" y="1986377"/>
            <a:ext cx="5328592" cy="25947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26184319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The fraction of points </a:t>
            </a:r>
            <a:r>
              <a:rPr lang="en-US" i="1" dirty="0"/>
              <a:t>xi, </a:t>
            </a:r>
            <a:r>
              <a:rPr lang="en-US" i="1" dirty="0" err="1" smtClean="0"/>
              <a:t>yi</a:t>
            </a:r>
            <a:r>
              <a:rPr lang="en-US" i="1" dirty="0"/>
              <a:t> </a:t>
            </a:r>
            <a:r>
              <a:rPr lang="en-US" dirty="0" smtClean="0"/>
              <a:t>that </a:t>
            </a:r>
            <a:r>
              <a:rPr lang="en-US" dirty="0"/>
              <a:t>satisfy the condition </a:t>
            </a:r>
            <a:r>
              <a:rPr lang="en-US" i="1" dirty="0" err="1"/>
              <a:t>yi</a:t>
            </a:r>
            <a:r>
              <a:rPr lang="en-US" i="1" dirty="0"/>
              <a:t> ≤ f</a:t>
            </a:r>
            <a:r>
              <a:rPr lang="en-US" dirty="0"/>
              <a:t>(</a:t>
            </a:r>
            <a:r>
              <a:rPr lang="en-US" i="1" dirty="0"/>
              <a:t>xi</a:t>
            </a:r>
            <a:r>
              <a:rPr lang="en-US" dirty="0"/>
              <a:t>) is an estimate of the ratio of the integral of </a:t>
            </a:r>
            <a:r>
              <a:rPr lang="en-US" i="1" dirty="0"/>
              <a:t>f</a:t>
            </a:r>
            <a:r>
              <a:rPr lang="en-US" dirty="0"/>
              <a:t>(</a:t>
            </a:r>
            <a:r>
              <a:rPr lang="en-US" i="1" dirty="0"/>
              <a:t>x</a:t>
            </a:r>
            <a:r>
              <a:rPr lang="en-US" dirty="0"/>
              <a:t>) to the </a:t>
            </a:r>
            <a:r>
              <a:rPr lang="en-US" dirty="0" smtClean="0"/>
              <a:t>area of </a:t>
            </a:r>
            <a:r>
              <a:rPr lang="en-US" dirty="0"/>
              <a:t>the rectangle</a:t>
            </a:r>
            <a:r>
              <a:rPr lang="en-US" dirty="0" smtClean="0"/>
              <a:t>.</a:t>
            </a:r>
          </a:p>
          <a:p>
            <a:r>
              <a:rPr lang="en-US" dirty="0" smtClean="0"/>
              <a:t>Hence</a:t>
            </a:r>
            <a:r>
              <a:rPr lang="en-US" dirty="0"/>
              <a:t>, the estimate </a:t>
            </a:r>
            <a:r>
              <a:rPr lang="en-US" i="1" dirty="0"/>
              <a:t>F</a:t>
            </a:r>
            <a:r>
              <a:rPr lang="en-US" i="1" baseline="-25000" dirty="0"/>
              <a:t>n</a:t>
            </a:r>
            <a:r>
              <a:rPr lang="en-US" i="1" dirty="0"/>
              <a:t> </a:t>
            </a:r>
            <a:r>
              <a:rPr lang="en-US" dirty="0"/>
              <a:t>in the </a:t>
            </a:r>
            <a:r>
              <a:rPr lang="en-US" i="1" dirty="0"/>
              <a:t>hit or miss </a:t>
            </a:r>
            <a:r>
              <a:rPr lang="en-US" dirty="0"/>
              <a:t>method is given </a:t>
            </a:r>
            <a:r>
              <a:rPr lang="en-US" dirty="0" smtClean="0"/>
              <a:t>by </a:t>
            </a:r>
            <a:r>
              <a:rPr lang="en-US" i="1" dirty="0" smtClean="0"/>
              <a:t>F</a:t>
            </a:r>
            <a:r>
              <a:rPr lang="en-US" i="1" baseline="-25000" dirty="0" smtClean="0"/>
              <a:t>n</a:t>
            </a:r>
            <a:r>
              <a:rPr lang="en-US" i="1" dirty="0" smtClean="0"/>
              <a:t> </a:t>
            </a:r>
            <a:r>
              <a:rPr lang="en-US" dirty="0"/>
              <a:t>= </a:t>
            </a:r>
            <a:r>
              <a:rPr lang="en-US" i="1" dirty="0" err="1" smtClean="0"/>
              <a:t>An</a:t>
            </a:r>
            <a:r>
              <a:rPr lang="en-US" i="1" baseline="-25000" dirty="0" err="1" smtClean="0"/>
              <a:t>s</a:t>
            </a:r>
            <a:r>
              <a:rPr lang="en-US" i="1" dirty="0" smtClean="0"/>
              <a:t>/n, </a:t>
            </a:r>
            <a:r>
              <a:rPr lang="en-US" dirty="0"/>
              <a:t>(hit or miss method) </a:t>
            </a:r>
            <a:r>
              <a:rPr lang="en-US" dirty="0" smtClean="0"/>
              <a:t>(c)</a:t>
            </a:r>
            <a:endParaRPr lang="en-US" dirty="0" smtClean="0"/>
          </a:p>
          <a:p>
            <a:r>
              <a:rPr lang="en-US" dirty="0"/>
              <a:t>where </a:t>
            </a:r>
            <a:r>
              <a:rPr lang="en-US" i="1" dirty="0"/>
              <a:t>ns </a:t>
            </a:r>
            <a:r>
              <a:rPr lang="en-US" dirty="0"/>
              <a:t>is the number of points below the curve or “splashes,” </a:t>
            </a:r>
            <a:endParaRPr lang="en-US" dirty="0" smtClean="0"/>
          </a:p>
          <a:p>
            <a:r>
              <a:rPr lang="en-US" dirty="0" smtClean="0"/>
              <a:t>and </a:t>
            </a:r>
            <a:r>
              <a:rPr lang="en-US" i="1" dirty="0"/>
              <a:t>n </a:t>
            </a:r>
            <a:r>
              <a:rPr lang="en-US" dirty="0"/>
              <a:t>is the total number </a:t>
            </a:r>
            <a:r>
              <a:rPr lang="en-US" dirty="0" smtClean="0"/>
              <a:t>of points.</a:t>
            </a:r>
          </a:p>
          <a:p>
            <a:r>
              <a:rPr lang="en-US" dirty="0" smtClean="0"/>
              <a:t>Any other methods to apply random processes to compute integrations?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7302133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/>
              <a:t>The number of points chosen at random in </a:t>
            </a:r>
            <a:r>
              <a:rPr lang="en-US" dirty="0" smtClean="0"/>
              <a:t>equation (c) </a:t>
            </a:r>
            <a:r>
              <a:rPr lang="en-US" dirty="0"/>
              <a:t>should not be confused with </a:t>
            </a:r>
            <a:r>
              <a:rPr lang="en-US" dirty="0" smtClean="0"/>
              <a:t>the number </a:t>
            </a:r>
            <a:r>
              <a:rPr lang="en-US" dirty="0"/>
              <a:t>of intervals used in the numerical methods discussed in </a:t>
            </a:r>
            <a:r>
              <a:rPr lang="en-US" dirty="0" smtClean="0"/>
              <a:t>Section 1.</a:t>
            </a:r>
          </a:p>
          <a:p>
            <a:r>
              <a:rPr lang="en-US" dirty="0"/>
              <a:t>Another Monte Carlo integration method is based on a mean-value theorem of integral calculus,</a:t>
            </a:r>
          </a:p>
          <a:p>
            <a:pPr lvl="1"/>
            <a:r>
              <a:rPr lang="en-US" dirty="0"/>
              <a:t>which states that the definite integral (11.1) is determined by the average value of the </a:t>
            </a:r>
            <a:r>
              <a:rPr lang="en-US" dirty="0" smtClean="0"/>
              <a:t>integrand</a:t>
            </a:r>
          </a:p>
          <a:p>
            <a:r>
              <a:rPr lang="en-US" i="1" dirty="0"/>
              <a:t>f</a:t>
            </a:r>
            <a:r>
              <a:rPr lang="en-US" dirty="0"/>
              <a:t>(</a:t>
            </a:r>
            <a:r>
              <a:rPr lang="en-US" i="1" dirty="0"/>
              <a:t>x</a:t>
            </a:r>
            <a:r>
              <a:rPr lang="en-US" dirty="0"/>
              <a:t>) in the range </a:t>
            </a:r>
            <a:r>
              <a:rPr lang="en-US" i="1" dirty="0"/>
              <a:t>a ≤ x ≤ </a:t>
            </a:r>
            <a:r>
              <a:rPr lang="en-US" i="1" dirty="0" smtClean="0"/>
              <a:t>b</a:t>
            </a:r>
            <a:r>
              <a:rPr lang="en-US" dirty="0" smtClean="0"/>
              <a:t>: </a:t>
            </a:r>
            <a:r>
              <a:rPr lang="en-US" i="1" dirty="0" smtClean="0"/>
              <a:t>F </a:t>
            </a:r>
            <a:r>
              <a:rPr lang="en-US" dirty="0" smtClean="0"/>
              <a:t>=∫</a:t>
            </a:r>
            <a:r>
              <a:rPr lang="en-US" altLang="zh-CN" baseline="-25000" dirty="0" smtClean="0"/>
              <a:t>a</a:t>
            </a:r>
            <a:r>
              <a:rPr lang="en-US" altLang="zh-CN" baseline="30000" dirty="0" smtClean="0"/>
              <a:t>b</a:t>
            </a:r>
            <a:r>
              <a:rPr lang="en-US" altLang="zh-CN" dirty="0" smtClean="0"/>
              <a:t> </a:t>
            </a:r>
            <a:r>
              <a:rPr lang="en-US" i="1" dirty="0" smtClean="0"/>
              <a:t>f</a:t>
            </a:r>
            <a:r>
              <a:rPr lang="en-US" dirty="0" smtClean="0"/>
              <a:t>(</a:t>
            </a:r>
            <a:r>
              <a:rPr lang="en-US" i="1" dirty="0" smtClean="0"/>
              <a:t>x</a:t>
            </a:r>
            <a:r>
              <a:rPr lang="en-US" dirty="0" smtClean="0"/>
              <a:t>)</a:t>
            </a:r>
            <a:r>
              <a:rPr lang="en-US" i="1" dirty="0" smtClean="0"/>
              <a:t>dx </a:t>
            </a:r>
            <a:r>
              <a:rPr lang="en-US" dirty="0"/>
              <a:t>= (</a:t>
            </a:r>
            <a:r>
              <a:rPr lang="en-US" i="1" dirty="0"/>
              <a:t>b − a</a:t>
            </a:r>
            <a:r>
              <a:rPr lang="en-US" dirty="0"/>
              <a:t>)</a:t>
            </a:r>
            <a:r>
              <a:rPr lang="en-US" i="1" dirty="0"/>
              <a:t>⟨f⟩.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9732444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To determine </a:t>
            </a:r>
            <a:r>
              <a:rPr lang="en-US" i="1" dirty="0"/>
              <a:t>⟨f⟩</a:t>
            </a:r>
            <a:r>
              <a:rPr lang="en-US" dirty="0"/>
              <a:t>, we choose the </a:t>
            </a:r>
            <a:r>
              <a:rPr lang="en-US" i="1" dirty="0"/>
              <a:t>x</a:t>
            </a:r>
            <a:r>
              <a:rPr lang="en-US" i="1" baseline="-25000" dirty="0"/>
              <a:t>i</a:t>
            </a:r>
            <a:r>
              <a:rPr lang="en-US" i="1" dirty="0"/>
              <a:t> </a:t>
            </a:r>
            <a:r>
              <a:rPr lang="en-US" dirty="0"/>
              <a:t>at random instead of at regular intervals and </a:t>
            </a:r>
            <a:r>
              <a:rPr lang="en-US" i="1" dirty="0"/>
              <a:t>sample </a:t>
            </a:r>
            <a:r>
              <a:rPr lang="en-US" dirty="0"/>
              <a:t>the </a:t>
            </a:r>
            <a:r>
              <a:rPr lang="en-US" dirty="0" smtClean="0"/>
              <a:t>values of </a:t>
            </a:r>
            <a:r>
              <a:rPr lang="en-US" i="1" dirty="0"/>
              <a:t>f</a:t>
            </a:r>
            <a:r>
              <a:rPr lang="en-US" dirty="0"/>
              <a:t>(</a:t>
            </a:r>
            <a:r>
              <a:rPr lang="en-US" i="1" dirty="0"/>
              <a:t>x</a:t>
            </a:r>
            <a:r>
              <a:rPr lang="en-US" dirty="0"/>
              <a:t>). </a:t>
            </a:r>
            <a:endParaRPr lang="en-US" dirty="0" smtClean="0"/>
          </a:p>
          <a:p>
            <a:r>
              <a:rPr lang="en-US" dirty="0" smtClean="0"/>
              <a:t>For </a:t>
            </a:r>
            <a:r>
              <a:rPr lang="en-US" dirty="0"/>
              <a:t>the one-dimensional </a:t>
            </a:r>
            <a:r>
              <a:rPr lang="en-US" dirty="0" smtClean="0"/>
              <a:t>integral, </a:t>
            </a:r>
          </a:p>
          <a:p>
            <a:r>
              <a:rPr lang="en-US" dirty="0" smtClean="0"/>
              <a:t>the </a:t>
            </a:r>
            <a:r>
              <a:rPr lang="en-US" dirty="0"/>
              <a:t>estimate </a:t>
            </a:r>
            <a:r>
              <a:rPr lang="en-US" i="1" dirty="0"/>
              <a:t>Fn </a:t>
            </a:r>
            <a:r>
              <a:rPr lang="en-US" dirty="0"/>
              <a:t>of the integral in the </a:t>
            </a:r>
            <a:r>
              <a:rPr lang="en-US" i="1" dirty="0" smtClean="0"/>
              <a:t>sample mean </a:t>
            </a:r>
            <a:r>
              <a:rPr lang="en-US" dirty="0"/>
              <a:t>method is given </a:t>
            </a:r>
            <a:r>
              <a:rPr lang="en-US" dirty="0" smtClean="0"/>
              <a:t>by </a:t>
            </a:r>
            <a:r>
              <a:rPr lang="en-US" i="1" dirty="0" smtClean="0"/>
              <a:t>Fn </a:t>
            </a:r>
            <a:r>
              <a:rPr lang="en-US" dirty="0"/>
              <a:t>= (</a:t>
            </a:r>
            <a:r>
              <a:rPr lang="en-US" i="1" dirty="0"/>
              <a:t>b − </a:t>
            </a:r>
            <a:r>
              <a:rPr lang="en-US" i="1" dirty="0" smtClean="0"/>
              <a:t>a</a:t>
            </a:r>
            <a:r>
              <a:rPr lang="en-US" dirty="0" smtClean="0"/>
              <a:t>)  1/</a:t>
            </a:r>
            <a:r>
              <a:rPr lang="en-US" i="1" dirty="0" smtClean="0"/>
              <a:t>n</a:t>
            </a:r>
            <a:r>
              <a:rPr lang="en-US" i="1" dirty="0"/>
              <a:t> </a:t>
            </a:r>
            <a:r>
              <a:rPr lang="en-US" i="1" dirty="0" smtClean="0"/>
              <a:t> </a:t>
            </a:r>
            <a:r>
              <a:rPr lang="el-GR" dirty="0" smtClean="0"/>
              <a:t>Σ</a:t>
            </a:r>
            <a:r>
              <a:rPr lang="en-US" i="1" dirty="0" smtClean="0"/>
              <a:t>f</a:t>
            </a:r>
            <a:r>
              <a:rPr lang="en-US" dirty="0" smtClean="0"/>
              <a:t>(</a:t>
            </a:r>
            <a:r>
              <a:rPr lang="en-US" i="1" dirty="0" smtClean="0"/>
              <a:t>xi</a:t>
            </a:r>
            <a:r>
              <a:rPr lang="en-US" dirty="0"/>
              <a:t>) </a:t>
            </a:r>
            <a:r>
              <a:rPr lang="en-US" i="1" dirty="0"/>
              <a:t>≈ </a:t>
            </a:r>
            <a:r>
              <a:rPr lang="en-US" dirty="0"/>
              <a:t>(</a:t>
            </a:r>
            <a:r>
              <a:rPr lang="en-US" i="1" dirty="0"/>
              <a:t>b − a</a:t>
            </a:r>
            <a:r>
              <a:rPr lang="en-US" dirty="0"/>
              <a:t>)</a:t>
            </a:r>
            <a:r>
              <a:rPr lang="en-US" i="1" dirty="0"/>
              <a:t>⟨f</a:t>
            </a:r>
            <a:r>
              <a:rPr lang="en-US" i="1" dirty="0" smtClean="0"/>
              <a:t>⟩. </a:t>
            </a:r>
            <a:r>
              <a:rPr lang="en-US" i="1" dirty="0" err="1" smtClean="0"/>
              <a:t>i</a:t>
            </a:r>
            <a:r>
              <a:rPr lang="en-US" dirty="0" smtClean="0"/>
              <a:t>=1…n, </a:t>
            </a:r>
            <a:r>
              <a:rPr lang="en-US" dirty="0"/>
              <a:t>(sample mean method)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0685168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/>
              <a:t>The </a:t>
            </a:r>
            <a:r>
              <a:rPr lang="en-US" i="1" dirty="0"/>
              <a:t>xi </a:t>
            </a:r>
            <a:r>
              <a:rPr lang="en-US" dirty="0"/>
              <a:t>are random numbers distributed uniformly in the interval </a:t>
            </a:r>
            <a:r>
              <a:rPr lang="en-US" i="1" dirty="0"/>
              <a:t>a ≤ xi ≤ b</a:t>
            </a:r>
            <a:r>
              <a:rPr lang="en-US" dirty="0"/>
              <a:t>, and </a:t>
            </a:r>
            <a:r>
              <a:rPr lang="en-US" i="1" dirty="0"/>
              <a:t>n </a:t>
            </a:r>
            <a:r>
              <a:rPr lang="en-US" dirty="0"/>
              <a:t>is the </a:t>
            </a:r>
            <a:r>
              <a:rPr lang="en-US" dirty="0" smtClean="0"/>
              <a:t>number of </a:t>
            </a:r>
            <a:r>
              <a:rPr lang="en-US" dirty="0"/>
              <a:t>samples</a:t>
            </a:r>
            <a:r>
              <a:rPr lang="en-US" dirty="0" smtClean="0"/>
              <a:t>.</a:t>
            </a:r>
          </a:p>
          <a:p>
            <a:r>
              <a:rPr lang="en-US" dirty="0"/>
              <a:t>Note that the forms of </a:t>
            </a:r>
            <a:r>
              <a:rPr lang="en-US" dirty="0" smtClean="0"/>
              <a:t>rectangular method and random sampling </a:t>
            </a:r>
            <a:r>
              <a:rPr lang="en-US" dirty="0"/>
              <a:t>are formally identical except that the </a:t>
            </a:r>
            <a:r>
              <a:rPr lang="en-US" i="1" dirty="0" smtClean="0"/>
              <a:t>n </a:t>
            </a:r>
            <a:r>
              <a:rPr lang="en-US" dirty="0" smtClean="0"/>
              <a:t>points </a:t>
            </a:r>
            <a:r>
              <a:rPr lang="en-US" dirty="0"/>
              <a:t>are chosen with equal spacing in </a:t>
            </a:r>
            <a:r>
              <a:rPr lang="en-US" dirty="0" smtClean="0"/>
              <a:t>former one </a:t>
            </a:r>
            <a:r>
              <a:rPr lang="en-US" dirty="0"/>
              <a:t>and with random spacing in </a:t>
            </a:r>
            <a:r>
              <a:rPr lang="en-US" dirty="0" smtClean="0"/>
              <a:t>the latter one. </a:t>
            </a:r>
            <a:endParaRPr lang="en-US" dirty="0" smtClean="0"/>
          </a:p>
          <a:p>
            <a:r>
              <a:rPr lang="en-US" dirty="0" smtClean="0"/>
              <a:t>We </a:t>
            </a:r>
            <a:r>
              <a:rPr lang="en-US" dirty="0"/>
              <a:t>will </a:t>
            </a:r>
            <a:r>
              <a:rPr lang="en-US" dirty="0" smtClean="0"/>
              <a:t>find that </a:t>
            </a:r>
            <a:r>
              <a:rPr lang="en-US" dirty="0"/>
              <a:t>for low dimensional </a:t>
            </a:r>
            <a:r>
              <a:rPr lang="en-US" dirty="0" smtClean="0"/>
              <a:t>integrals, rectangular </a:t>
            </a:r>
            <a:r>
              <a:rPr lang="en-US" dirty="0"/>
              <a:t>is more accurate, but for higher dimensional </a:t>
            </a:r>
            <a:r>
              <a:rPr lang="en-US" dirty="0" smtClean="0"/>
              <a:t>integrals, random </a:t>
            </a:r>
            <a:r>
              <a:rPr lang="en-US" dirty="0" err="1" smtClean="0"/>
              <a:t>samplingdoes</a:t>
            </a:r>
            <a:r>
              <a:rPr lang="en-US" dirty="0" smtClean="0"/>
              <a:t> </a:t>
            </a:r>
            <a:r>
              <a:rPr lang="en-US" dirty="0"/>
              <a:t>better.</a:t>
            </a:r>
          </a:p>
        </p:txBody>
      </p:sp>
    </p:spTree>
    <p:extLst>
      <p:ext uri="{BB962C8B-B14F-4D97-AF65-F5344CB8AC3E}">
        <p14:creationId xmlns:p14="http://schemas.microsoft.com/office/powerpoint/2010/main" val="1127309582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A simple program that implements the hit or miss method is given in Listing </a:t>
            </a:r>
            <a:r>
              <a:rPr lang="en-US" dirty="0" smtClean="0"/>
              <a:t>4</a:t>
            </a:r>
            <a:r>
              <a:rPr lang="en-US" dirty="0"/>
              <a:t>. </a:t>
            </a:r>
            <a:endParaRPr lang="en-US" dirty="0" smtClean="0"/>
          </a:p>
          <a:p>
            <a:r>
              <a:rPr lang="en-US" dirty="0" smtClean="0"/>
              <a:t>Note the use </a:t>
            </a:r>
            <a:r>
              <a:rPr lang="en-US" dirty="0"/>
              <a:t>of the Random class and the methods </a:t>
            </a:r>
            <a:r>
              <a:rPr lang="en-US" dirty="0" err="1"/>
              <a:t>setSeed</a:t>
            </a:r>
            <a:r>
              <a:rPr lang="en-US" dirty="0"/>
              <a:t> and </a:t>
            </a:r>
            <a:r>
              <a:rPr lang="en-US" dirty="0" err="1"/>
              <a:t>nextDouble</a:t>
            </a:r>
            <a:r>
              <a:rPr lang="en-US" dirty="0"/>
              <a:t>(). </a:t>
            </a:r>
            <a:endParaRPr lang="en-US" dirty="0" smtClean="0"/>
          </a:p>
          <a:p>
            <a:r>
              <a:rPr lang="en-US" dirty="0" smtClean="0"/>
              <a:t>The </a:t>
            </a:r>
            <a:r>
              <a:rPr lang="en-US" dirty="0"/>
              <a:t>primary reason that it is desirable to specify the seed </a:t>
            </a:r>
            <a:endParaRPr lang="en-US" dirty="0" smtClean="0"/>
          </a:p>
          <a:p>
            <a:pPr lvl="1"/>
            <a:r>
              <a:rPr lang="en-US" dirty="0" smtClean="0"/>
              <a:t>rather </a:t>
            </a:r>
            <a:r>
              <a:rPr lang="en-US" dirty="0"/>
              <a:t>than to choose it more or </a:t>
            </a:r>
            <a:r>
              <a:rPr lang="en-US" dirty="0" smtClean="0"/>
              <a:t>less at </a:t>
            </a:r>
            <a:r>
              <a:rPr lang="en-US" dirty="0"/>
              <a:t>random from the time (as is done by </a:t>
            </a:r>
            <a:r>
              <a:rPr lang="en-US" dirty="0" err="1"/>
              <a:t>Math.random</a:t>
            </a:r>
            <a:r>
              <a:rPr lang="en-US" dirty="0"/>
              <a:t>()) </a:t>
            </a:r>
            <a:endParaRPr lang="en-US" dirty="0" smtClean="0"/>
          </a:p>
          <a:p>
            <a:pPr lvl="1"/>
            <a:r>
              <a:rPr lang="en-US" dirty="0" smtClean="0"/>
              <a:t>is </a:t>
            </a:r>
            <a:r>
              <a:rPr lang="en-US" dirty="0"/>
              <a:t>that it is convenient to use the </a:t>
            </a:r>
            <a:r>
              <a:rPr lang="en-US" dirty="0" smtClean="0"/>
              <a:t>same random </a:t>
            </a:r>
            <a:r>
              <a:rPr lang="en-US" dirty="0"/>
              <a:t>number sequence when testing a Monte Carlo program.</a:t>
            </a:r>
          </a:p>
        </p:txBody>
      </p:sp>
    </p:spTree>
    <p:extLst>
      <p:ext uri="{BB962C8B-B14F-4D97-AF65-F5344CB8AC3E}">
        <p14:creationId xmlns:p14="http://schemas.microsoft.com/office/powerpoint/2010/main" val="13605968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The finite element method is designed to find a good approximation of </a:t>
            </a:r>
            <a:r>
              <a:rPr lang="en-US" dirty="0" smtClean="0"/>
              <a:t>the solution </a:t>
            </a:r>
            <a:r>
              <a:rPr lang="en-US" dirty="0"/>
              <a:t>for irregular boundary conditions or in situations of rapid change of </a:t>
            </a:r>
            <a:r>
              <a:rPr lang="en-US" dirty="0" smtClean="0"/>
              <a:t>the </a:t>
            </a:r>
            <a:r>
              <a:rPr lang="en-US" dirty="0"/>
              <a:t>solution. </a:t>
            </a:r>
            <a:endParaRPr lang="en-US" dirty="0" smtClean="0"/>
          </a:p>
          <a:p>
            <a:r>
              <a:rPr lang="en-US" dirty="0" smtClean="0"/>
              <a:t>Typically</a:t>
            </a:r>
            <a:r>
              <a:rPr lang="en-US" dirty="0"/>
              <a:t>, the approximation is still written as a </a:t>
            </a:r>
            <a:r>
              <a:rPr lang="en-US" dirty="0" smtClean="0"/>
              <a:t>series                        with </a:t>
            </a:r>
            <a:r>
              <a:rPr lang="en-US" dirty="0"/>
              <a:t>a finite number of terms</a:t>
            </a:r>
            <a:r>
              <a:rPr lang="en-US" dirty="0" smtClean="0"/>
              <a:t>.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Here </a:t>
            </a:r>
            <a:r>
              <a:rPr lang="en-US" i="1" dirty="0" err="1" smtClean="0"/>
              <a:t>u</a:t>
            </a:r>
            <a:r>
              <a:rPr lang="en-US" altLang="zh-CN" i="1" baseline="-25000" dirty="0" err="1" smtClean="0"/>
              <a:t>i</a:t>
            </a:r>
            <a:r>
              <a:rPr lang="en-US" sz="400" i="1" dirty="0" err="1" smtClean="0"/>
              <a:t>i</a:t>
            </a:r>
            <a:r>
              <a:rPr lang="en-US" sz="400" i="1" dirty="0" smtClean="0"/>
              <a:t> </a:t>
            </a:r>
            <a:r>
              <a:rPr lang="en-US" dirty="0"/>
              <a:t>(</a:t>
            </a:r>
            <a:r>
              <a:rPr lang="en-US" i="1" dirty="0"/>
              <a:t>x</a:t>
            </a:r>
            <a:r>
              <a:rPr lang="en-US" dirty="0"/>
              <a:t>) is a set of linearly </a:t>
            </a:r>
            <a:r>
              <a:rPr lang="en-US" dirty="0" smtClean="0"/>
              <a:t>independent local </a:t>
            </a:r>
            <a:r>
              <a:rPr lang="en-US" dirty="0"/>
              <a:t>functions, each defined in a small region around a </a:t>
            </a:r>
            <a:r>
              <a:rPr lang="en-US" i="1" dirty="0"/>
              <a:t>node </a:t>
            </a:r>
            <a:r>
              <a:rPr lang="en-US" i="1" dirty="0" smtClean="0"/>
              <a:t>x</a:t>
            </a:r>
            <a:r>
              <a:rPr lang="en-US" altLang="zh-CN" i="1" baseline="-25000" dirty="0" smtClean="0"/>
              <a:t>i</a:t>
            </a:r>
            <a:r>
              <a:rPr lang="en-US" sz="800" i="1" dirty="0" smtClean="0"/>
              <a:t>i </a:t>
            </a:r>
            <a:r>
              <a:rPr lang="en-US" dirty="0"/>
              <a:t>.</a:t>
            </a:r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134" t="26335" r="50099" b="66890"/>
          <a:stretch/>
        </p:blipFill>
        <p:spPr bwMode="auto">
          <a:xfrm>
            <a:off x="1907704" y="3789040"/>
            <a:ext cx="1944216" cy="7582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68962936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Suppose that your program gives </a:t>
            </a:r>
            <a:r>
              <a:rPr lang="en-US" dirty="0" smtClean="0"/>
              <a:t>a strange </a:t>
            </a:r>
            <a:r>
              <a:rPr lang="en-US" dirty="0"/>
              <a:t>result for a particular run. </a:t>
            </a:r>
            <a:endParaRPr lang="en-US" dirty="0" smtClean="0"/>
          </a:p>
          <a:p>
            <a:r>
              <a:rPr lang="en-US" dirty="0" smtClean="0"/>
              <a:t>If </a:t>
            </a:r>
            <a:r>
              <a:rPr lang="en-US" dirty="0"/>
              <a:t>we find an error in the program, we can use the same </a:t>
            </a:r>
            <a:r>
              <a:rPr lang="en-US" dirty="0" smtClean="0"/>
              <a:t>random number </a:t>
            </a:r>
            <a:r>
              <a:rPr lang="en-US" dirty="0"/>
              <a:t>sequence </a:t>
            </a:r>
            <a:endParaRPr lang="en-US" dirty="0" smtClean="0"/>
          </a:p>
          <a:p>
            <a:pPr lvl="1"/>
            <a:r>
              <a:rPr lang="en-US" dirty="0" smtClean="0"/>
              <a:t>to </a:t>
            </a:r>
            <a:r>
              <a:rPr lang="en-US" dirty="0"/>
              <a:t>test whether our program changes make any difference. </a:t>
            </a:r>
            <a:endParaRPr lang="en-US" dirty="0" smtClean="0"/>
          </a:p>
          <a:p>
            <a:r>
              <a:rPr lang="en-US" dirty="0" smtClean="0"/>
              <a:t>Another </a:t>
            </a:r>
            <a:r>
              <a:rPr lang="en-US" dirty="0"/>
              <a:t>reason </a:t>
            </a:r>
            <a:r>
              <a:rPr lang="en-US" dirty="0" smtClean="0"/>
              <a:t>for specifying </a:t>
            </a:r>
            <a:r>
              <a:rPr lang="en-US" dirty="0"/>
              <a:t>the seed is </a:t>
            </a:r>
            <a:endParaRPr lang="en-US" dirty="0" smtClean="0"/>
          </a:p>
          <a:p>
            <a:pPr lvl="1"/>
            <a:r>
              <a:rPr lang="en-US" dirty="0" smtClean="0"/>
              <a:t>so </a:t>
            </a:r>
            <a:r>
              <a:rPr lang="en-US" dirty="0"/>
              <a:t>that other users can reproduce your results.</a:t>
            </a:r>
          </a:p>
        </p:txBody>
      </p:sp>
    </p:spTree>
    <p:extLst>
      <p:ext uri="{BB962C8B-B14F-4D97-AF65-F5344CB8AC3E}">
        <p14:creationId xmlns:p14="http://schemas.microsoft.com/office/powerpoint/2010/main" val="1690588867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Listing 11.4: </a:t>
            </a:r>
            <a:r>
              <a:rPr lang="en-US" dirty="0" err="1"/>
              <a:t>MonteCarloEstimatorApp</a:t>
            </a:r>
            <a:r>
              <a:rPr lang="en-US" dirty="0"/>
              <a:t> displays the estimate of the integral for the number </a:t>
            </a:r>
            <a:r>
              <a:rPr lang="en-US" dirty="0" smtClean="0"/>
              <a:t>of samples </a:t>
            </a:r>
            <a:r>
              <a:rPr lang="en-US" dirty="0"/>
              <a:t>equal to 2</a:t>
            </a:r>
            <a:r>
              <a:rPr lang="en-US" i="1" dirty="0"/>
              <a:t>p</a:t>
            </a:r>
            <a:r>
              <a:rPr lang="en-US" dirty="0"/>
              <a:t>.</a:t>
            </a:r>
          </a:p>
          <a:p>
            <a:r>
              <a:rPr lang="en-US" b="1" dirty="0"/>
              <a:t>package </a:t>
            </a:r>
            <a:r>
              <a:rPr lang="en-US" dirty="0" smtClean="0"/>
              <a:t>org.opensourcephysics.sip.ch11;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1329413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634" t="14683" r="15666" b="15577"/>
          <a:stretch/>
        </p:blipFill>
        <p:spPr bwMode="auto">
          <a:xfrm>
            <a:off x="0" y="620688"/>
            <a:ext cx="8418286" cy="51016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70230064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374" t="18224" r="978" b="7966"/>
          <a:stretch/>
        </p:blipFill>
        <p:spPr bwMode="auto">
          <a:xfrm>
            <a:off x="3674" y="1052737"/>
            <a:ext cx="8983575" cy="46805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12535469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/>
              <a:t>public </a:t>
            </a:r>
            <a:r>
              <a:rPr lang="en-US" b="1" dirty="0" smtClean="0"/>
              <a:t>static </a:t>
            </a:r>
            <a:r>
              <a:rPr lang="en-US" b="1" dirty="0"/>
              <a:t>void </a:t>
            </a:r>
            <a:r>
              <a:rPr lang="en-US" dirty="0"/>
              <a:t>main ( </a:t>
            </a:r>
            <a:r>
              <a:rPr lang="en-US" dirty="0" smtClean="0"/>
              <a:t>String </a:t>
            </a:r>
            <a:r>
              <a:rPr lang="en-US" dirty="0"/>
              <a:t>[ ] </a:t>
            </a:r>
            <a:r>
              <a:rPr lang="en-US" dirty="0" err="1"/>
              <a:t>args</a:t>
            </a:r>
            <a:r>
              <a:rPr lang="en-US" dirty="0"/>
              <a:t> ) </a:t>
            </a:r>
            <a:r>
              <a:rPr lang="en-US" i="1" dirty="0" smtClean="0"/>
              <a:t>{</a:t>
            </a:r>
            <a:endParaRPr lang="en-US" i="1" dirty="0"/>
          </a:p>
          <a:p>
            <a:pPr marL="0" indent="0">
              <a:buNone/>
            </a:pPr>
            <a:r>
              <a:rPr lang="en-US" dirty="0" smtClean="0"/>
              <a:t>  </a:t>
            </a:r>
            <a:r>
              <a:rPr lang="en-US" dirty="0" err="1" smtClean="0"/>
              <a:t>SimulationControl.createApp</a:t>
            </a:r>
            <a:r>
              <a:rPr lang="en-US" dirty="0" smtClean="0"/>
              <a:t> </a:t>
            </a:r>
            <a:r>
              <a:rPr lang="en-US" dirty="0"/>
              <a:t>(</a:t>
            </a:r>
            <a:r>
              <a:rPr lang="en-US" b="1" dirty="0"/>
              <a:t>new </a:t>
            </a:r>
            <a:r>
              <a:rPr lang="en-US" dirty="0" err="1"/>
              <a:t>MonteCarloEstimatorApp</a:t>
            </a:r>
            <a:r>
              <a:rPr lang="en-US" dirty="0"/>
              <a:t> ( ) ) </a:t>
            </a:r>
            <a:r>
              <a:rPr lang="en-US" dirty="0" smtClean="0"/>
              <a:t>;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}</a:t>
            </a:r>
          </a:p>
          <a:p>
            <a:pPr marL="0" indent="0">
              <a:buNone/>
            </a:pPr>
            <a:r>
              <a:rPr lang="en-US" dirty="0"/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945123181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Multidimensional Integrals</a:t>
            </a:r>
            <a:endParaRPr 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Many problems in physics involve averaging over many variables. </a:t>
            </a:r>
            <a:endParaRPr lang="en-US" dirty="0" smtClean="0"/>
          </a:p>
          <a:p>
            <a:r>
              <a:rPr lang="en-US" dirty="0" smtClean="0"/>
              <a:t>For </a:t>
            </a:r>
            <a:r>
              <a:rPr lang="en-US" dirty="0"/>
              <a:t>example, suppose we </a:t>
            </a:r>
            <a:r>
              <a:rPr lang="en-US" dirty="0" smtClean="0"/>
              <a:t>know the </a:t>
            </a:r>
            <a:r>
              <a:rPr lang="en-US" dirty="0"/>
              <a:t>position and velocity dependence of the total energy of ten interacting particles. </a:t>
            </a:r>
            <a:endParaRPr lang="en-US" dirty="0" smtClean="0"/>
          </a:p>
          <a:p>
            <a:r>
              <a:rPr lang="en-US" dirty="0" smtClean="0"/>
              <a:t>In three dimensions,</a:t>
            </a:r>
          </a:p>
          <a:p>
            <a:pPr lvl="1"/>
            <a:r>
              <a:rPr lang="en-US" dirty="0" smtClean="0"/>
              <a:t> </a:t>
            </a:r>
            <a:r>
              <a:rPr lang="en-US" dirty="0"/>
              <a:t>each particle has three velocity components </a:t>
            </a:r>
            <a:endParaRPr lang="en-US" dirty="0" smtClean="0"/>
          </a:p>
          <a:p>
            <a:pPr lvl="1"/>
            <a:r>
              <a:rPr lang="en-US" dirty="0" smtClean="0"/>
              <a:t>and </a:t>
            </a:r>
            <a:r>
              <a:rPr lang="en-US" dirty="0"/>
              <a:t>three position components.</a:t>
            </a:r>
          </a:p>
        </p:txBody>
      </p:sp>
    </p:spTree>
    <p:extLst>
      <p:ext uri="{BB962C8B-B14F-4D97-AF65-F5344CB8AC3E}">
        <p14:creationId xmlns:p14="http://schemas.microsoft.com/office/powerpoint/2010/main" val="2401601406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Hence the </a:t>
            </a:r>
            <a:r>
              <a:rPr lang="en-US" dirty="0"/>
              <a:t>total energy is a function of 60 variables, </a:t>
            </a:r>
            <a:endParaRPr lang="en-US" dirty="0" smtClean="0"/>
          </a:p>
          <a:p>
            <a:r>
              <a:rPr lang="en-US" dirty="0" smtClean="0"/>
              <a:t>and </a:t>
            </a:r>
            <a:r>
              <a:rPr lang="en-US" dirty="0"/>
              <a:t>a calculation of the average energy per </a:t>
            </a:r>
            <a:r>
              <a:rPr lang="en-US" dirty="0" smtClean="0"/>
              <a:t>particle involves </a:t>
            </a:r>
            <a:r>
              <a:rPr lang="en-US" dirty="0"/>
              <a:t>computing a </a:t>
            </a:r>
            <a:r>
              <a:rPr lang="en-US" i="1" dirty="0"/>
              <a:t>d </a:t>
            </a:r>
            <a:r>
              <a:rPr lang="en-US" dirty="0"/>
              <a:t>= 60 dimensional integral. </a:t>
            </a:r>
            <a:endParaRPr lang="en-US" dirty="0" smtClean="0"/>
          </a:p>
          <a:p>
            <a:r>
              <a:rPr lang="en-US" dirty="0" smtClean="0"/>
              <a:t>More </a:t>
            </a:r>
            <a:r>
              <a:rPr lang="en-US" dirty="0"/>
              <a:t>accurately, the total energy is a </a:t>
            </a:r>
            <a:r>
              <a:rPr lang="en-US" dirty="0" smtClean="0"/>
              <a:t>function of </a:t>
            </a:r>
            <a:r>
              <a:rPr lang="en-US" dirty="0"/>
              <a:t>60 </a:t>
            </a:r>
            <a:r>
              <a:rPr lang="en-US" i="1" dirty="0"/>
              <a:t>− </a:t>
            </a:r>
            <a:r>
              <a:rPr lang="en-US" dirty="0"/>
              <a:t>6 = 54 variables </a:t>
            </a:r>
            <a:endParaRPr lang="en-US" dirty="0" smtClean="0"/>
          </a:p>
          <a:p>
            <a:pPr lvl="1"/>
            <a:r>
              <a:rPr lang="en-US" dirty="0" smtClean="0"/>
              <a:t>if </a:t>
            </a:r>
            <a:r>
              <a:rPr lang="en-US" dirty="0"/>
              <a:t>we use center of mass and relative coordinates</a:t>
            </a:r>
            <a:r>
              <a:rPr lang="en-US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1791642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If we divide </a:t>
            </a:r>
            <a:r>
              <a:rPr lang="en-US" dirty="0" smtClean="0"/>
              <a:t>each coordinate </a:t>
            </a:r>
            <a:r>
              <a:rPr lang="en-US" dirty="0"/>
              <a:t>into </a:t>
            </a:r>
            <a:r>
              <a:rPr lang="en-US" i="1" dirty="0"/>
              <a:t>p </a:t>
            </a:r>
            <a:r>
              <a:rPr lang="en-US" dirty="0"/>
              <a:t>intervals, there would be </a:t>
            </a:r>
            <a:r>
              <a:rPr lang="en-US" i="1" dirty="0"/>
              <a:t>p</a:t>
            </a:r>
            <a:r>
              <a:rPr lang="en-US" baseline="30000" dirty="0"/>
              <a:t>60</a:t>
            </a:r>
            <a:r>
              <a:rPr lang="en-US" dirty="0"/>
              <a:t> points to sum. </a:t>
            </a:r>
            <a:endParaRPr lang="en-US" dirty="0" smtClean="0"/>
          </a:p>
          <a:p>
            <a:r>
              <a:rPr lang="en-US" dirty="0" smtClean="0"/>
              <a:t>Clearly</a:t>
            </a:r>
            <a:r>
              <a:rPr lang="en-US" dirty="0"/>
              <a:t>, standard numerical </a:t>
            </a:r>
            <a:r>
              <a:rPr lang="en-US" dirty="0" smtClean="0"/>
              <a:t>methods such </a:t>
            </a:r>
            <a:r>
              <a:rPr lang="en-US" dirty="0"/>
              <a:t>as Simpson’s rule would be impractical for this example.</a:t>
            </a:r>
          </a:p>
        </p:txBody>
      </p:sp>
    </p:spTree>
    <p:extLst>
      <p:ext uri="{BB962C8B-B14F-4D97-AF65-F5344CB8AC3E}">
        <p14:creationId xmlns:p14="http://schemas.microsoft.com/office/powerpoint/2010/main" val="3877861940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A discussion of the </a:t>
            </a:r>
            <a:r>
              <a:rPr lang="en-US" i="1" dirty="0"/>
              <a:t>n </a:t>
            </a:r>
            <a:r>
              <a:rPr lang="en-US" dirty="0"/>
              <a:t>dependence of the error associated with the standard numerical </a:t>
            </a:r>
            <a:r>
              <a:rPr lang="en-US" dirty="0" smtClean="0"/>
              <a:t>methods for </a:t>
            </a:r>
            <a:r>
              <a:rPr lang="en-US" i="1" dirty="0"/>
              <a:t>d</a:t>
            </a:r>
            <a:r>
              <a:rPr lang="en-US" dirty="0"/>
              <a:t>-dimensional integrals is given in Appendix 11A. </a:t>
            </a:r>
            <a:r>
              <a:rPr lang="en-US" dirty="0" smtClean="0"/>
              <a:t>(We’ll cover it in the next lecture.)</a:t>
            </a:r>
          </a:p>
          <a:p>
            <a:r>
              <a:rPr lang="en-US" dirty="0" smtClean="0"/>
              <a:t>We </a:t>
            </a:r>
            <a:r>
              <a:rPr lang="en-US" dirty="0"/>
              <a:t>show that if the error decreases as </a:t>
            </a:r>
            <a:r>
              <a:rPr lang="en-US" i="1" dirty="0"/>
              <a:t>n</a:t>
            </a:r>
            <a:r>
              <a:rPr lang="en-US" i="1" baseline="30000" dirty="0"/>
              <a:t>−a</a:t>
            </a:r>
            <a:r>
              <a:rPr lang="en-US" i="1" dirty="0"/>
              <a:t> </a:t>
            </a:r>
            <a:r>
              <a:rPr lang="en-US" dirty="0" smtClean="0"/>
              <a:t>for </a:t>
            </a:r>
            <a:r>
              <a:rPr lang="en-US" i="1" dirty="0" smtClean="0"/>
              <a:t>d </a:t>
            </a:r>
            <a:r>
              <a:rPr lang="en-US" dirty="0"/>
              <a:t>= 1, </a:t>
            </a:r>
            <a:endParaRPr lang="en-US" dirty="0" smtClean="0"/>
          </a:p>
          <a:p>
            <a:r>
              <a:rPr lang="en-US" dirty="0" smtClean="0"/>
              <a:t>then </a:t>
            </a:r>
            <a:r>
              <a:rPr lang="en-US" dirty="0"/>
              <a:t>the error decreases as </a:t>
            </a:r>
            <a:r>
              <a:rPr lang="en-US" i="1" dirty="0"/>
              <a:t>n</a:t>
            </a:r>
            <a:r>
              <a:rPr lang="en-US" i="1" baseline="30000" dirty="0"/>
              <a:t>−a/d</a:t>
            </a:r>
            <a:r>
              <a:rPr lang="en-US" i="1" dirty="0"/>
              <a:t> </a:t>
            </a:r>
            <a:r>
              <a:rPr lang="en-US" dirty="0"/>
              <a:t>in </a:t>
            </a:r>
            <a:r>
              <a:rPr lang="en-US" i="1" dirty="0"/>
              <a:t>d </a:t>
            </a:r>
            <a:r>
              <a:rPr lang="en-US" dirty="0"/>
              <a:t>dimensions. </a:t>
            </a:r>
            <a:endParaRPr lang="en-US" dirty="0" smtClean="0"/>
          </a:p>
          <a:p>
            <a:r>
              <a:rPr lang="en-US" dirty="0" smtClean="0"/>
              <a:t>In </a:t>
            </a:r>
            <a:r>
              <a:rPr lang="en-US" dirty="0"/>
              <a:t>contrast, we find </a:t>
            </a:r>
            <a:r>
              <a:rPr lang="en-US" dirty="0" smtClean="0"/>
              <a:t>that the </a:t>
            </a:r>
            <a:r>
              <a:rPr lang="en-US" dirty="0"/>
              <a:t>error for all Monte Carlo integration methods decreases as </a:t>
            </a:r>
            <a:r>
              <a:rPr lang="en-US" i="1" dirty="0"/>
              <a:t>n</a:t>
            </a:r>
            <a:r>
              <a:rPr lang="en-US" i="1" baseline="30000" dirty="0"/>
              <a:t>−</a:t>
            </a:r>
            <a:r>
              <a:rPr lang="en-US" baseline="30000" dirty="0"/>
              <a:t>1</a:t>
            </a:r>
            <a:r>
              <a:rPr lang="en-US" i="1" baseline="30000" dirty="0"/>
              <a:t>/</a:t>
            </a:r>
            <a:r>
              <a:rPr lang="en-US" baseline="30000" dirty="0"/>
              <a:t>2</a:t>
            </a:r>
            <a:r>
              <a:rPr lang="en-US" dirty="0"/>
              <a:t> </a:t>
            </a:r>
            <a:r>
              <a:rPr lang="en-US" i="1" dirty="0"/>
              <a:t>independently </a:t>
            </a:r>
            <a:r>
              <a:rPr lang="en-US" dirty="0"/>
              <a:t>of the </a:t>
            </a:r>
            <a:r>
              <a:rPr lang="en-US" dirty="0" smtClean="0"/>
              <a:t>dimension of </a:t>
            </a:r>
            <a:r>
              <a:rPr lang="en-US" dirty="0"/>
              <a:t>the integral.</a:t>
            </a:r>
          </a:p>
        </p:txBody>
      </p:sp>
    </p:spTree>
    <p:extLst>
      <p:ext uri="{BB962C8B-B14F-4D97-AF65-F5344CB8AC3E}">
        <p14:creationId xmlns:p14="http://schemas.microsoft.com/office/powerpoint/2010/main" val="87766512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Because the computational time is roughly proportional to </a:t>
            </a:r>
            <a:r>
              <a:rPr lang="en-US" i="1" dirty="0"/>
              <a:t>n </a:t>
            </a:r>
            <a:r>
              <a:rPr lang="en-US" dirty="0"/>
              <a:t>in both the </a:t>
            </a:r>
            <a:r>
              <a:rPr lang="en-US" dirty="0" smtClean="0"/>
              <a:t>classical and </a:t>
            </a:r>
            <a:r>
              <a:rPr lang="en-US" dirty="0"/>
              <a:t>Monte Carlo methods, </a:t>
            </a:r>
            <a:endParaRPr lang="en-US" dirty="0" smtClean="0"/>
          </a:p>
          <a:p>
            <a:r>
              <a:rPr lang="en-US" dirty="0" smtClean="0"/>
              <a:t>we </a:t>
            </a:r>
            <a:r>
              <a:rPr lang="en-US" dirty="0"/>
              <a:t>conclude that for low dimensions, the classical numerical </a:t>
            </a:r>
            <a:r>
              <a:rPr lang="en-US" dirty="0" smtClean="0"/>
              <a:t>methods </a:t>
            </a:r>
          </a:p>
          <a:p>
            <a:pPr lvl="1"/>
            <a:r>
              <a:rPr lang="en-US" dirty="0" smtClean="0"/>
              <a:t>such </a:t>
            </a:r>
            <a:r>
              <a:rPr lang="en-US" dirty="0"/>
              <a:t>as Simpson’s rule </a:t>
            </a:r>
            <a:r>
              <a:rPr lang="en-US" dirty="0" smtClean="0"/>
              <a:t>are </a:t>
            </a:r>
            <a:r>
              <a:rPr lang="en-US" dirty="0"/>
              <a:t>preferable to Monte Carlo methods </a:t>
            </a:r>
            <a:endParaRPr lang="en-US" dirty="0" smtClean="0"/>
          </a:p>
          <a:p>
            <a:r>
              <a:rPr lang="en-US" dirty="0" smtClean="0"/>
              <a:t>unless </a:t>
            </a:r>
            <a:r>
              <a:rPr lang="en-US" dirty="0"/>
              <a:t>the domain of integration </a:t>
            </a:r>
            <a:r>
              <a:rPr lang="en-US" dirty="0" smtClean="0"/>
              <a:t>is very </a:t>
            </a:r>
            <a:r>
              <a:rPr lang="en-US" dirty="0"/>
              <a:t>complicated. </a:t>
            </a:r>
            <a:endParaRPr lang="en-US" dirty="0" smtClean="0"/>
          </a:p>
          <a:p>
            <a:r>
              <a:rPr lang="en-US" dirty="0" smtClean="0"/>
              <a:t>However</a:t>
            </a:r>
            <a:r>
              <a:rPr lang="en-US" dirty="0"/>
              <a:t>, Monte Carlo methods are essential for higher dimensional integrals.</a:t>
            </a:r>
          </a:p>
        </p:txBody>
      </p:sp>
    </p:spTree>
    <p:extLst>
      <p:ext uri="{BB962C8B-B14F-4D97-AF65-F5344CB8AC3E}">
        <p14:creationId xmlns:p14="http://schemas.microsoft.com/office/powerpoint/2010/main" val="419139261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If we use </a:t>
            </a:r>
            <a:r>
              <a:rPr lang="en-US" dirty="0" smtClean="0"/>
              <a:t>this approximation </a:t>
            </a:r>
            <a:r>
              <a:rPr lang="en-US" dirty="0"/>
              <a:t>in the differential equation, we have a nonzero </a:t>
            </a:r>
            <a:r>
              <a:rPr lang="en-US" dirty="0" smtClean="0"/>
              <a:t>value:</a:t>
            </a:r>
          </a:p>
          <a:p>
            <a:endParaRPr lang="en-US" dirty="0"/>
          </a:p>
          <a:p>
            <a:endParaRPr lang="en-US" dirty="0" smtClean="0"/>
          </a:p>
          <a:p>
            <a:r>
              <a:rPr lang="en-US" dirty="0"/>
              <a:t>which would be zero if </a:t>
            </a:r>
            <a:r>
              <a:rPr lang="en-US" i="1" dirty="0"/>
              <a:t>φ</a:t>
            </a:r>
            <a:r>
              <a:rPr lang="en-US" i="1" baseline="-25000" dirty="0"/>
              <a:t>n</a:t>
            </a:r>
            <a:r>
              <a:rPr lang="en-US" dirty="0"/>
              <a:t>(</a:t>
            </a:r>
            <a:r>
              <a:rPr lang="en-US" i="1" dirty="0"/>
              <a:t>x</a:t>
            </a:r>
            <a:r>
              <a:rPr lang="en-US" dirty="0"/>
              <a:t>) were the exact solution</a:t>
            </a:r>
            <a:r>
              <a:rPr lang="en-US" dirty="0" smtClean="0"/>
              <a:t>.</a:t>
            </a:r>
          </a:p>
          <a:p>
            <a:r>
              <a:rPr lang="en-US" dirty="0"/>
              <a:t>The goal now is to set up </a:t>
            </a:r>
            <a:r>
              <a:rPr lang="en-US" dirty="0" smtClean="0"/>
              <a:t>a scheme </a:t>
            </a:r>
            <a:r>
              <a:rPr lang="en-US" dirty="0"/>
              <a:t>that would make </a:t>
            </a:r>
            <a:r>
              <a:rPr lang="en-US" i="1" dirty="0" smtClean="0"/>
              <a:t>r</a:t>
            </a:r>
            <a:r>
              <a:rPr lang="en-US" altLang="zh-CN" i="1" baseline="-25000" dirty="0"/>
              <a:t>n </a:t>
            </a:r>
            <a:r>
              <a:rPr lang="en-US" dirty="0" smtClean="0"/>
              <a:t>(</a:t>
            </a:r>
            <a:r>
              <a:rPr lang="en-US" i="1" dirty="0" smtClean="0"/>
              <a:t>x</a:t>
            </a:r>
            <a:r>
              <a:rPr lang="en-US" dirty="0"/>
              <a:t>) small over the whole region during the process </a:t>
            </a:r>
            <a:r>
              <a:rPr lang="en-US" dirty="0" smtClean="0"/>
              <a:t>of determining </a:t>
            </a:r>
            <a:r>
              <a:rPr lang="en-US" dirty="0"/>
              <a:t>all </a:t>
            </a:r>
            <a:r>
              <a:rPr lang="en-US" i="1" dirty="0" err="1" smtClean="0"/>
              <a:t>a</a:t>
            </a:r>
            <a:r>
              <a:rPr lang="en-US" altLang="zh-CN" i="1" baseline="-25000" dirty="0" err="1" smtClean="0"/>
              <a:t>i</a:t>
            </a:r>
            <a:r>
              <a:rPr lang="en-US" i="1" dirty="0" smtClean="0"/>
              <a:t> </a:t>
            </a:r>
            <a:r>
              <a:rPr lang="en-US" dirty="0"/>
              <a:t>.</a:t>
            </a:r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877" t="41056" r="50018" b="52922"/>
          <a:stretch/>
        </p:blipFill>
        <p:spPr bwMode="auto">
          <a:xfrm>
            <a:off x="1979712" y="2392011"/>
            <a:ext cx="3861708" cy="10801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58527767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To illustrate the evaluation of multidimensional integrals, we consider the two-dimensional</a:t>
            </a:r>
          </a:p>
          <a:p>
            <a:r>
              <a:rPr lang="en-US" dirty="0" smtClean="0"/>
              <a:t>Integral </a:t>
            </a:r>
            <a:r>
              <a:rPr lang="en-US" i="1" dirty="0" smtClean="0"/>
              <a:t>F </a:t>
            </a:r>
            <a:r>
              <a:rPr lang="en-US" dirty="0" smtClean="0"/>
              <a:t>= ∫</a:t>
            </a:r>
            <a:r>
              <a:rPr lang="en-US" i="1" baseline="-25000" dirty="0" err="1" smtClean="0"/>
              <a:t>R</a:t>
            </a:r>
            <a:r>
              <a:rPr lang="en-US" i="1" dirty="0" err="1" smtClean="0"/>
              <a:t>f</a:t>
            </a:r>
            <a:r>
              <a:rPr lang="en-US" dirty="0" smtClean="0"/>
              <a:t>(</a:t>
            </a:r>
            <a:r>
              <a:rPr lang="en-US" i="1" dirty="0" smtClean="0"/>
              <a:t>x</a:t>
            </a:r>
            <a:r>
              <a:rPr lang="en-US" i="1" dirty="0"/>
              <a:t>, y</a:t>
            </a:r>
            <a:r>
              <a:rPr lang="en-US" dirty="0"/>
              <a:t>) </a:t>
            </a:r>
            <a:r>
              <a:rPr lang="en-US" i="1" dirty="0" err="1" smtClean="0"/>
              <a:t>dxdy</a:t>
            </a:r>
            <a:endParaRPr lang="en-US" dirty="0"/>
          </a:p>
          <a:p>
            <a:r>
              <a:rPr lang="en-US" dirty="0"/>
              <a:t>where </a:t>
            </a:r>
            <a:r>
              <a:rPr lang="en-US" i="1" dirty="0"/>
              <a:t>R </a:t>
            </a:r>
            <a:r>
              <a:rPr lang="en-US" dirty="0"/>
              <a:t>denotes the region of integration.</a:t>
            </a:r>
          </a:p>
        </p:txBody>
      </p:sp>
    </p:spTree>
    <p:extLst>
      <p:ext uri="{BB962C8B-B14F-4D97-AF65-F5344CB8AC3E}">
        <p14:creationId xmlns:p14="http://schemas.microsoft.com/office/powerpoint/2010/main" val="2954818335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The extension to higher dimensions is </a:t>
            </a:r>
            <a:r>
              <a:rPr lang="en-US" dirty="0" smtClean="0"/>
              <a:t>straightforward,</a:t>
            </a:r>
          </a:p>
          <a:p>
            <a:pPr lvl="1"/>
            <a:r>
              <a:rPr lang="en-US" dirty="0" smtClean="0"/>
              <a:t>but </a:t>
            </a:r>
            <a:r>
              <a:rPr lang="en-US" dirty="0"/>
              <a:t>tedious. </a:t>
            </a:r>
            <a:endParaRPr lang="en-US" dirty="0" smtClean="0"/>
          </a:p>
          <a:p>
            <a:r>
              <a:rPr lang="en-US" dirty="0" smtClean="0"/>
              <a:t>A simple illustration:</a:t>
            </a:r>
          </a:p>
          <a:p>
            <a:r>
              <a:rPr lang="en-US" dirty="0" smtClean="0"/>
              <a:t>Form </a:t>
            </a:r>
            <a:r>
              <a:rPr lang="en-US" dirty="0"/>
              <a:t>a rectangle that encloses the region </a:t>
            </a:r>
            <a:r>
              <a:rPr lang="en-US" i="1" dirty="0"/>
              <a:t>R</a:t>
            </a:r>
            <a:r>
              <a:rPr lang="en-US" dirty="0"/>
              <a:t>, </a:t>
            </a:r>
            <a:endParaRPr lang="en-US" dirty="0" smtClean="0"/>
          </a:p>
          <a:p>
            <a:r>
              <a:rPr lang="en-US" dirty="0" smtClean="0"/>
              <a:t>and </a:t>
            </a:r>
            <a:r>
              <a:rPr lang="en-US" dirty="0"/>
              <a:t>divide this rectangle into squares </a:t>
            </a:r>
            <a:r>
              <a:rPr lang="en-US" dirty="0" smtClean="0"/>
              <a:t>of length </a:t>
            </a:r>
            <a:r>
              <a:rPr lang="en-US" i="1" dirty="0"/>
              <a:t>h</a:t>
            </a:r>
            <a:r>
              <a:rPr lang="en-US" dirty="0"/>
              <a:t>. </a:t>
            </a:r>
            <a:endParaRPr lang="en-US" dirty="0" smtClean="0"/>
          </a:p>
          <a:p>
            <a:r>
              <a:rPr lang="en-US" dirty="0" smtClean="0"/>
              <a:t>Assume </a:t>
            </a:r>
            <a:r>
              <a:rPr lang="en-US" dirty="0"/>
              <a:t>that the rectangle runs from </a:t>
            </a:r>
            <a:r>
              <a:rPr lang="en-US" i="1" dirty="0" err="1"/>
              <a:t>xa</a:t>
            </a:r>
            <a:r>
              <a:rPr lang="en-US" i="1" dirty="0"/>
              <a:t> </a:t>
            </a:r>
            <a:r>
              <a:rPr lang="en-US" dirty="0"/>
              <a:t>to </a:t>
            </a:r>
            <a:r>
              <a:rPr lang="en-US" i="1" dirty="0" err="1"/>
              <a:t>xb</a:t>
            </a:r>
            <a:r>
              <a:rPr lang="en-US" i="1" dirty="0"/>
              <a:t> </a:t>
            </a:r>
            <a:r>
              <a:rPr lang="en-US" dirty="0"/>
              <a:t>in the </a:t>
            </a:r>
            <a:r>
              <a:rPr lang="en-US" i="1" dirty="0"/>
              <a:t>x </a:t>
            </a:r>
            <a:r>
              <a:rPr lang="en-US" dirty="0"/>
              <a:t>direction and from </a:t>
            </a:r>
            <a:r>
              <a:rPr lang="en-US" i="1" dirty="0" err="1"/>
              <a:t>ya</a:t>
            </a:r>
            <a:r>
              <a:rPr lang="en-US" i="1" dirty="0"/>
              <a:t> </a:t>
            </a:r>
            <a:r>
              <a:rPr lang="en-US" dirty="0"/>
              <a:t>to </a:t>
            </a:r>
            <a:r>
              <a:rPr lang="en-US" i="1" dirty="0" err="1"/>
              <a:t>yb</a:t>
            </a:r>
            <a:r>
              <a:rPr lang="en-US" i="1" dirty="0"/>
              <a:t> </a:t>
            </a:r>
            <a:r>
              <a:rPr lang="en-US" dirty="0"/>
              <a:t>in </a:t>
            </a:r>
            <a:r>
              <a:rPr lang="en-US" dirty="0" smtClean="0"/>
              <a:t>the </a:t>
            </a:r>
            <a:r>
              <a:rPr lang="en-US" i="1" dirty="0"/>
              <a:t>y </a:t>
            </a:r>
            <a:r>
              <a:rPr lang="en-US" dirty="0"/>
              <a:t>direction.</a:t>
            </a:r>
          </a:p>
        </p:txBody>
      </p:sp>
    </p:spTree>
    <p:extLst>
      <p:ext uri="{BB962C8B-B14F-4D97-AF65-F5344CB8AC3E}">
        <p14:creationId xmlns:p14="http://schemas.microsoft.com/office/powerpoint/2010/main" val="3035520402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The total number of squares is </a:t>
            </a:r>
            <a:r>
              <a:rPr lang="en-US" i="1" dirty="0" err="1"/>
              <a:t>n</a:t>
            </a:r>
            <a:r>
              <a:rPr lang="en-US" i="1" baseline="-25000" dirty="0" err="1"/>
              <a:t>x</a:t>
            </a:r>
            <a:r>
              <a:rPr lang="en-US" i="1" dirty="0" err="1"/>
              <a:t>n</a:t>
            </a:r>
            <a:r>
              <a:rPr lang="en-US" i="1" baseline="-25000" dirty="0" err="1"/>
              <a:t>y</a:t>
            </a:r>
            <a:r>
              <a:rPr lang="en-US" dirty="0"/>
              <a:t>, where </a:t>
            </a:r>
            <a:r>
              <a:rPr lang="en-US" i="1" dirty="0" err="1"/>
              <a:t>n</a:t>
            </a:r>
            <a:r>
              <a:rPr lang="en-US" i="1" baseline="-25000" dirty="0" err="1"/>
              <a:t>x</a:t>
            </a:r>
            <a:r>
              <a:rPr lang="en-US" i="1" dirty="0"/>
              <a:t> </a:t>
            </a:r>
            <a:r>
              <a:rPr lang="en-US" dirty="0"/>
              <a:t>= (</a:t>
            </a:r>
            <a:r>
              <a:rPr lang="en-US" i="1" dirty="0" err="1"/>
              <a:t>x</a:t>
            </a:r>
            <a:r>
              <a:rPr lang="en-US" i="1" baseline="-25000" dirty="0" err="1"/>
              <a:t>b</a:t>
            </a:r>
            <a:r>
              <a:rPr lang="en-US" i="1" dirty="0"/>
              <a:t> − </a:t>
            </a:r>
            <a:r>
              <a:rPr lang="en-US" i="1" dirty="0" err="1"/>
              <a:t>x</a:t>
            </a:r>
            <a:r>
              <a:rPr lang="en-US" i="1" baseline="-25000" dirty="0" err="1"/>
              <a:t>a</a:t>
            </a:r>
            <a:r>
              <a:rPr lang="en-US" dirty="0"/>
              <a:t>)</a:t>
            </a:r>
            <a:r>
              <a:rPr lang="en-US" i="1" dirty="0"/>
              <a:t>/h </a:t>
            </a:r>
            <a:r>
              <a:rPr lang="en-US" dirty="0"/>
              <a:t>and </a:t>
            </a:r>
            <a:r>
              <a:rPr lang="en-US" i="1" dirty="0" err="1"/>
              <a:t>n</a:t>
            </a:r>
            <a:r>
              <a:rPr lang="en-US" i="1" baseline="-25000" dirty="0" err="1"/>
              <a:t>y</a:t>
            </a:r>
            <a:r>
              <a:rPr lang="en-US" i="1" dirty="0"/>
              <a:t> </a:t>
            </a:r>
            <a:r>
              <a:rPr lang="en-US" dirty="0"/>
              <a:t>= (</a:t>
            </a:r>
            <a:r>
              <a:rPr lang="en-US" i="1" dirty="0" err="1"/>
              <a:t>y</a:t>
            </a:r>
            <a:r>
              <a:rPr lang="en-US" i="1" baseline="-25000" dirty="0" err="1"/>
              <a:t>b</a:t>
            </a:r>
            <a:r>
              <a:rPr lang="en-US" i="1" dirty="0"/>
              <a:t> − </a:t>
            </a:r>
            <a:r>
              <a:rPr lang="en-US" i="1" dirty="0" err="1"/>
              <a:t>y</a:t>
            </a:r>
            <a:r>
              <a:rPr lang="en-US" i="1" baseline="-25000" dirty="0" err="1"/>
              <a:t>a</a:t>
            </a:r>
            <a:r>
              <a:rPr lang="en-US" dirty="0"/>
              <a:t>)</a:t>
            </a:r>
            <a:r>
              <a:rPr lang="en-US" i="1" dirty="0"/>
              <a:t>/h</a:t>
            </a:r>
            <a:r>
              <a:rPr lang="en-US" dirty="0"/>
              <a:t>.</a:t>
            </a:r>
          </a:p>
          <a:p>
            <a:r>
              <a:rPr lang="en-US" dirty="0"/>
              <a:t>If we use the midpoint approximation, the integral </a:t>
            </a:r>
            <a:r>
              <a:rPr lang="en-US" i="1" dirty="0"/>
              <a:t>F </a:t>
            </a:r>
            <a:r>
              <a:rPr lang="en-US" dirty="0"/>
              <a:t>is estimated by</a:t>
            </a:r>
          </a:p>
          <a:p>
            <a:r>
              <a:rPr lang="en-US" i="1" dirty="0"/>
              <a:t>F </a:t>
            </a:r>
            <a:r>
              <a:rPr lang="en-US" i="1" dirty="0" smtClean="0"/>
              <a:t>≈</a:t>
            </a:r>
            <a:r>
              <a:rPr lang="el-GR" dirty="0" smtClean="0"/>
              <a:t>ΣΣ</a:t>
            </a:r>
            <a:r>
              <a:rPr lang="en-US" dirty="0" smtClean="0"/>
              <a:t> </a:t>
            </a:r>
            <a:r>
              <a:rPr lang="en-US" i="1" dirty="0" smtClean="0"/>
              <a:t>f</a:t>
            </a:r>
            <a:r>
              <a:rPr lang="en-US" dirty="0" smtClean="0"/>
              <a:t>(</a:t>
            </a:r>
            <a:r>
              <a:rPr lang="en-US" i="1" dirty="0" smtClean="0"/>
              <a:t>x</a:t>
            </a:r>
            <a:r>
              <a:rPr lang="en-US" i="1" baseline="-25000" dirty="0" smtClean="0"/>
              <a:t>i</a:t>
            </a:r>
            <a:r>
              <a:rPr lang="en-US" i="1" dirty="0"/>
              <a:t>, </a:t>
            </a:r>
            <a:r>
              <a:rPr lang="en-US" i="1" dirty="0" err="1"/>
              <a:t>y</a:t>
            </a:r>
            <a:r>
              <a:rPr lang="en-US" i="1" baseline="-25000" dirty="0" err="1"/>
              <a:t>j</a:t>
            </a:r>
            <a:r>
              <a:rPr lang="en-US" dirty="0"/>
              <a:t>)</a:t>
            </a:r>
            <a:r>
              <a:rPr lang="en-US" i="1" dirty="0"/>
              <a:t>H</a:t>
            </a:r>
            <a:r>
              <a:rPr lang="en-US" dirty="0"/>
              <a:t>(</a:t>
            </a:r>
            <a:r>
              <a:rPr lang="en-US" i="1" dirty="0"/>
              <a:t>x</a:t>
            </a:r>
            <a:r>
              <a:rPr lang="en-US" i="1" baseline="-25000" dirty="0"/>
              <a:t>i</a:t>
            </a:r>
            <a:r>
              <a:rPr lang="en-US" i="1" dirty="0"/>
              <a:t>, </a:t>
            </a:r>
            <a:r>
              <a:rPr lang="en-US" i="1" dirty="0" err="1"/>
              <a:t>y</a:t>
            </a:r>
            <a:r>
              <a:rPr lang="en-US" i="1" baseline="-25000" dirty="0" err="1"/>
              <a:t>j</a:t>
            </a:r>
            <a:r>
              <a:rPr lang="en-US" dirty="0"/>
              <a:t>) </a:t>
            </a:r>
            <a:r>
              <a:rPr lang="en-US" i="1" dirty="0"/>
              <a:t>h</a:t>
            </a:r>
            <a:r>
              <a:rPr lang="en-US" baseline="30000" dirty="0"/>
              <a:t>2</a:t>
            </a:r>
            <a:r>
              <a:rPr lang="en-US" i="1" dirty="0" smtClean="0"/>
              <a:t>, </a:t>
            </a:r>
            <a:r>
              <a:rPr lang="en-US" i="1" dirty="0" err="1" smtClean="0"/>
              <a:t>i</a:t>
            </a:r>
            <a:r>
              <a:rPr lang="en-US" i="1" dirty="0" smtClean="0"/>
              <a:t> = 1… </a:t>
            </a:r>
            <a:r>
              <a:rPr lang="en-US" i="1" dirty="0" err="1" smtClean="0"/>
              <a:t>nx</a:t>
            </a:r>
            <a:r>
              <a:rPr lang="en-US" i="1" dirty="0" smtClean="0"/>
              <a:t>, j= 1… </a:t>
            </a:r>
            <a:r>
              <a:rPr lang="en-US" i="1" dirty="0" err="1" smtClean="0"/>
              <a:t>ny</a:t>
            </a:r>
            <a:r>
              <a:rPr lang="en-US" i="1" dirty="0" smtClean="0"/>
              <a:t>.</a:t>
            </a:r>
          </a:p>
          <a:p>
            <a:r>
              <a:rPr lang="en-US" dirty="0"/>
              <a:t>where </a:t>
            </a:r>
            <a:r>
              <a:rPr lang="en-US" i="1" dirty="0"/>
              <a:t>x</a:t>
            </a:r>
            <a:r>
              <a:rPr lang="en-US" i="1" baseline="-25000" dirty="0"/>
              <a:t>i</a:t>
            </a:r>
            <a:r>
              <a:rPr lang="en-US" i="1" dirty="0"/>
              <a:t> </a:t>
            </a:r>
            <a:r>
              <a:rPr lang="en-US" dirty="0"/>
              <a:t>= </a:t>
            </a:r>
            <a:r>
              <a:rPr lang="en-US" i="1" dirty="0" err="1"/>
              <a:t>x</a:t>
            </a:r>
            <a:r>
              <a:rPr lang="en-US" i="1" baseline="-25000" dirty="0" err="1"/>
              <a:t>a</a:t>
            </a:r>
            <a:r>
              <a:rPr lang="en-US" i="1" dirty="0"/>
              <a:t> </a:t>
            </a:r>
            <a:r>
              <a:rPr lang="en-US" dirty="0"/>
              <a:t>+ (</a:t>
            </a:r>
            <a:r>
              <a:rPr lang="en-US" i="1" dirty="0" err="1"/>
              <a:t>i</a:t>
            </a:r>
            <a:r>
              <a:rPr lang="en-US" i="1" dirty="0"/>
              <a:t> − </a:t>
            </a:r>
            <a:r>
              <a:rPr lang="en-US" dirty="0" smtClean="0"/>
              <a:t>1/2 </a:t>
            </a:r>
            <a:r>
              <a:rPr lang="en-US" dirty="0"/>
              <a:t>)</a:t>
            </a:r>
            <a:r>
              <a:rPr lang="en-US" i="1" dirty="0"/>
              <a:t>h</a:t>
            </a:r>
            <a:r>
              <a:rPr lang="en-US" dirty="0"/>
              <a:t>, </a:t>
            </a:r>
            <a:endParaRPr lang="en-US" dirty="0" smtClean="0"/>
          </a:p>
          <a:p>
            <a:r>
              <a:rPr lang="en-US" i="1" dirty="0" err="1" smtClean="0"/>
              <a:t>y</a:t>
            </a:r>
            <a:r>
              <a:rPr lang="en-US" i="1" baseline="-25000" dirty="0" err="1" smtClean="0"/>
              <a:t>j</a:t>
            </a:r>
            <a:r>
              <a:rPr lang="en-US" i="1" dirty="0" smtClean="0"/>
              <a:t> </a:t>
            </a:r>
            <a:r>
              <a:rPr lang="en-US" dirty="0"/>
              <a:t>= </a:t>
            </a:r>
            <a:r>
              <a:rPr lang="en-US" i="1" dirty="0" err="1"/>
              <a:t>y</a:t>
            </a:r>
            <a:r>
              <a:rPr lang="en-US" i="1" baseline="-25000" dirty="0" err="1"/>
              <a:t>a</a:t>
            </a:r>
            <a:r>
              <a:rPr lang="en-US" i="1" dirty="0"/>
              <a:t> </a:t>
            </a:r>
            <a:r>
              <a:rPr lang="en-US" dirty="0"/>
              <a:t>+ (</a:t>
            </a:r>
            <a:r>
              <a:rPr lang="en-US" i="1" dirty="0"/>
              <a:t>j − </a:t>
            </a:r>
            <a:r>
              <a:rPr lang="en-US" dirty="0" smtClean="0"/>
              <a:t>1/2 </a:t>
            </a:r>
            <a:r>
              <a:rPr lang="en-US" dirty="0"/>
              <a:t>)</a:t>
            </a:r>
            <a:r>
              <a:rPr lang="en-US" i="1" dirty="0"/>
              <a:t>h</a:t>
            </a:r>
            <a:r>
              <a:rPr lang="en-US" dirty="0"/>
              <a:t>, and the (Heaviside) function </a:t>
            </a:r>
            <a:r>
              <a:rPr lang="en-US" i="1" dirty="0"/>
              <a:t>H</a:t>
            </a:r>
            <a:r>
              <a:rPr lang="en-US" dirty="0"/>
              <a:t>(</a:t>
            </a:r>
            <a:r>
              <a:rPr lang="en-US" i="1" dirty="0"/>
              <a:t>x, y</a:t>
            </a:r>
            <a:r>
              <a:rPr lang="en-US" dirty="0"/>
              <a:t>) = 1 if (</a:t>
            </a:r>
            <a:r>
              <a:rPr lang="en-US" i="1" dirty="0"/>
              <a:t>x, y</a:t>
            </a:r>
            <a:r>
              <a:rPr lang="en-US" dirty="0"/>
              <a:t>) </a:t>
            </a:r>
            <a:r>
              <a:rPr lang="en-US" dirty="0" smtClean="0"/>
              <a:t>is in </a:t>
            </a:r>
            <a:r>
              <a:rPr lang="en-US" i="1" dirty="0"/>
              <a:t>R </a:t>
            </a:r>
            <a:r>
              <a:rPr lang="en-US" dirty="0"/>
              <a:t>and equals 0 otherwise.</a:t>
            </a:r>
          </a:p>
        </p:txBody>
      </p:sp>
    </p:spTree>
    <p:extLst>
      <p:ext uri="{BB962C8B-B14F-4D97-AF65-F5344CB8AC3E}">
        <p14:creationId xmlns:p14="http://schemas.microsoft.com/office/powerpoint/2010/main" val="3137560007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A simple Monte Carlo method for evaluating a two-dimensional integral uses the same </a:t>
            </a:r>
            <a:r>
              <a:rPr lang="en-US" dirty="0" smtClean="0"/>
              <a:t>rectangular region,</a:t>
            </a:r>
          </a:p>
          <a:p>
            <a:r>
              <a:rPr lang="en-US" dirty="0" smtClean="0"/>
              <a:t>but </a:t>
            </a:r>
            <a:r>
              <a:rPr lang="en-US" dirty="0"/>
              <a:t>the </a:t>
            </a:r>
            <a:r>
              <a:rPr lang="en-US" i="1" dirty="0"/>
              <a:t>n </a:t>
            </a:r>
            <a:r>
              <a:rPr lang="en-US" dirty="0"/>
              <a:t>points (</a:t>
            </a:r>
            <a:r>
              <a:rPr lang="en-US" i="1" dirty="0"/>
              <a:t>xi, </a:t>
            </a:r>
            <a:r>
              <a:rPr lang="en-US" i="1" dirty="0" err="1"/>
              <a:t>yi</a:t>
            </a:r>
            <a:r>
              <a:rPr lang="en-US" dirty="0"/>
              <a:t>) are chosen at random within the rectangle.</a:t>
            </a:r>
          </a:p>
          <a:p>
            <a:r>
              <a:rPr lang="en-US" dirty="0"/>
              <a:t>The estimate for the integral is then</a:t>
            </a:r>
          </a:p>
          <a:p>
            <a:r>
              <a:rPr lang="en-US" i="1" dirty="0"/>
              <a:t>Fn </a:t>
            </a:r>
            <a:r>
              <a:rPr lang="en-US" dirty="0" smtClean="0"/>
              <a:t>=</a:t>
            </a:r>
            <a:r>
              <a:rPr lang="en-US" i="1" dirty="0" smtClean="0"/>
              <a:t>A/n</a:t>
            </a:r>
            <a:r>
              <a:rPr lang="el-GR" dirty="0" smtClean="0"/>
              <a:t>Σ</a:t>
            </a:r>
            <a:r>
              <a:rPr lang="en-US" dirty="0" smtClean="0"/>
              <a:t> </a:t>
            </a:r>
            <a:r>
              <a:rPr lang="en-US" i="1" dirty="0" smtClean="0"/>
              <a:t>f</a:t>
            </a:r>
            <a:r>
              <a:rPr lang="en-US" dirty="0" smtClean="0"/>
              <a:t>(</a:t>
            </a:r>
            <a:r>
              <a:rPr lang="en-US" i="1" dirty="0" smtClean="0"/>
              <a:t>xi</a:t>
            </a:r>
            <a:r>
              <a:rPr lang="en-US" i="1" dirty="0"/>
              <a:t>, </a:t>
            </a:r>
            <a:r>
              <a:rPr lang="en-US" i="1" dirty="0" err="1"/>
              <a:t>yi</a:t>
            </a:r>
            <a:r>
              <a:rPr lang="en-US" dirty="0"/>
              <a:t>)</a:t>
            </a:r>
            <a:r>
              <a:rPr lang="en-US" i="1" dirty="0"/>
              <a:t>H</a:t>
            </a:r>
            <a:r>
              <a:rPr lang="en-US" dirty="0"/>
              <a:t>(</a:t>
            </a:r>
            <a:r>
              <a:rPr lang="en-US" i="1" dirty="0"/>
              <a:t>xi, </a:t>
            </a:r>
            <a:r>
              <a:rPr lang="en-US" i="1" dirty="0" err="1"/>
              <a:t>yi</a:t>
            </a:r>
            <a:r>
              <a:rPr lang="en-US" dirty="0"/>
              <a:t>)</a:t>
            </a:r>
            <a:r>
              <a:rPr lang="en-US" i="1" dirty="0"/>
              <a:t>, </a:t>
            </a:r>
            <a:r>
              <a:rPr lang="en-US" i="1" dirty="0" err="1" smtClean="0"/>
              <a:t>i</a:t>
            </a:r>
            <a:r>
              <a:rPr lang="en-US" i="1" dirty="0" smtClean="0"/>
              <a:t> = 1 … </a:t>
            </a:r>
            <a:r>
              <a:rPr lang="en-US" i="1" dirty="0" smtClean="0"/>
              <a:t>n  (d)</a:t>
            </a:r>
            <a:endParaRPr lang="en-US" dirty="0"/>
          </a:p>
          <a:p>
            <a:r>
              <a:rPr lang="en-US" dirty="0"/>
              <a:t>where </a:t>
            </a:r>
            <a:r>
              <a:rPr lang="en-US" i="1" dirty="0"/>
              <a:t>A </a:t>
            </a:r>
            <a:r>
              <a:rPr lang="en-US" dirty="0"/>
              <a:t>is the area of the rectangle.</a:t>
            </a:r>
          </a:p>
        </p:txBody>
      </p:sp>
    </p:spTree>
    <p:extLst>
      <p:ext uri="{BB962C8B-B14F-4D97-AF65-F5344CB8AC3E}">
        <p14:creationId xmlns:p14="http://schemas.microsoft.com/office/powerpoint/2010/main" val="2774023131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Note that if </a:t>
            </a:r>
            <a:r>
              <a:rPr lang="en-US" i="1" dirty="0"/>
              <a:t>f</a:t>
            </a:r>
            <a:r>
              <a:rPr lang="en-US" dirty="0"/>
              <a:t>(</a:t>
            </a:r>
            <a:r>
              <a:rPr lang="en-US" i="1" dirty="0"/>
              <a:t>x, y</a:t>
            </a:r>
            <a:r>
              <a:rPr lang="en-US" dirty="0"/>
              <a:t>) = 1 everywhere, then </a:t>
            </a:r>
            <a:r>
              <a:rPr lang="en-US" dirty="0" smtClean="0"/>
              <a:t>Fn</a:t>
            </a:r>
            <a:r>
              <a:rPr lang="en-US" dirty="0" smtClean="0"/>
              <a:t> </a:t>
            </a:r>
            <a:r>
              <a:rPr lang="en-US" dirty="0"/>
              <a:t>is </a:t>
            </a:r>
            <a:r>
              <a:rPr lang="en-US" dirty="0" smtClean="0"/>
              <a:t>equivalent to </a:t>
            </a:r>
            <a:r>
              <a:rPr lang="en-US" dirty="0"/>
              <a:t>the hit or miss method of calculating the area of the region </a:t>
            </a:r>
            <a:r>
              <a:rPr lang="en-US" i="1" dirty="0"/>
              <a:t>R</a:t>
            </a:r>
            <a:r>
              <a:rPr lang="en-US" dirty="0"/>
              <a:t>. </a:t>
            </a:r>
            <a:endParaRPr lang="en-US" dirty="0" smtClean="0"/>
          </a:p>
          <a:p>
            <a:r>
              <a:rPr lang="en-US" dirty="0" smtClean="0"/>
              <a:t>In </a:t>
            </a:r>
            <a:r>
              <a:rPr lang="en-US" dirty="0"/>
              <a:t>general, </a:t>
            </a:r>
            <a:r>
              <a:rPr lang="en-US" dirty="0" smtClean="0"/>
              <a:t>equation (d) </a:t>
            </a:r>
            <a:r>
              <a:rPr lang="en-US" dirty="0" smtClean="0"/>
              <a:t>represents the </a:t>
            </a:r>
            <a:r>
              <a:rPr lang="en-US" dirty="0"/>
              <a:t>area of the region </a:t>
            </a:r>
            <a:r>
              <a:rPr lang="en-US" i="1" dirty="0"/>
              <a:t>R </a:t>
            </a:r>
            <a:r>
              <a:rPr lang="en-US" dirty="0"/>
              <a:t>multiplied by the average value of </a:t>
            </a:r>
            <a:r>
              <a:rPr lang="en-US" i="1" dirty="0"/>
              <a:t>f</a:t>
            </a:r>
            <a:r>
              <a:rPr lang="en-US" dirty="0"/>
              <a:t>(</a:t>
            </a:r>
            <a:r>
              <a:rPr lang="en-US" i="1" dirty="0"/>
              <a:t>x, y</a:t>
            </a:r>
            <a:r>
              <a:rPr lang="en-US" dirty="0"/>
              <a:t>) in </a:t>
            </a:r>
            <a:r>
              <a:rPr lang="en-US" i="1" dirty="0"/>
              <a:t>R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87658840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selection of </a:t>
            </a:r>
            <a:r>
              <a:rPr lang="en-US" i="1" dirty="0" err="1" smtClean="0"/>
              <a:t>u</a:t>
            </a:r>
            <a:r>
              <a:rPr lang="en-US" altLang="zh-CN" i="1" baseline="-25000" dirty="0" err="1" smtClean="0"/>
              <a:t>i</a:t>
            </a:r>
            <a:r>
              <a:rPr lang="en-US" i="1" dirty="0" smtClean="0"/>
              <a:t> </a:t>
            </a:r>
            <a:r>
              <a:rPr lang="en-US" dirty="0"/>
              <a:t>(</a:t>
            </a:r>
            <a:r>
              <a:rPr lang="en-US" i="1" dirty="0"/>
              <a:t>x</a:t>
            </a:r>
            <a:r>
              <a:rPr lang="en-US" dirty="0"/>
              <a:t>) and the procedure for optimizing </a:t>
            </a:r>
            <a:r>
              <a:rPr lang="en-US" i="1" dirty="0" smtClean="0"/>
              <a:t>r</a:t>
            </a:r>
            <a:r>
              <a:rPr lang="en-US" altLang="zh-CN" i="1" baseline="-25000" dirty="0"/>
              <a:t>n </a:t>
            </a:r>
            <a:r>
              <a:rPr lang="en-US" dirty="0" smtClean="0"/>
              <a:t>(</a:t>
            </a:r>
            <a:r>
              <a:rPr lang="en-US" i="1" dirty="0" smtClean="0"/>
              <a:t>x</a:t>
            </a:r>
            <a:r>
              <a:rPr lang="en-US" dirty="0" smtClean="0"/>
              <a:t>) determine </a:t>
            </a:r>
            <a:r>
              <a:rPr lang="en-US" dirty="0"/>
              <a:t>how accurate the solution is for a given </a:t>
            </a:r>
            <a:r>
              <a:rPr lang="en-US" i="1" dirty="0"/>
              <a:t>n</a:t>
            </a:r>
            <a:r>
              <a:rPr lang="en-US" dirty="0" smtClean="0"/>
              <a:t>.</a:t>
            </a:r>
          </a:p>
          <a:p>
            <a:r>
              <a:rPr lang="en-US" dirty="0" smtClean="0"/>
              <a:t>We </a:t>
            </a:r>
            <a:r>
              <a:rPr lang="en-US" dirty="0"/>
              <a:t>can always improve </a:t>
            </a:r>
            <a:r>
              <a:rPr lang="en-US" dirty="0" smtClean="0"/>
              <a:t>the accuracy </a:t>
            </a:r>
            <a:r>
              <a:rPr lang="en-US" dirty="0"/>
              <a:t>with a higher </a:t>
            </a:r>
            <a:r>
              <a:rPr lang="en-US" i="1" dirty="0"/>
              <a:t>n</a:t>
            </a:r>
            <a:r>
              <a:rPr lang="en-US" dirty="0" smtClean="0"/>
              <a:t>.</a:t>
            </a:r>
          </a:p>
          <a:p>
            <a:r>
              <a:rPr lang="en-US" dirty="0"/>
              <a:t>One scheme for performing optimization is to </a:t>
            </a:r>
            <a:r>
              <a:rPr lang="en-US" dirty="0" smtClean="0"/>
              <a:t>introduce a </a:t>
            </a:r>
            <a:r>
              <a:rPr lang="en-US" dirty="0"/>
              <a:t>weighted integral</a:t>
            </a:r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334" t="50000" r="50078" b="42962"/>
          <a:stretch/>
        </p:blipFill>
        <p:spPr bwMode="auto">
          <a:xfrm>
            <a:off x="899592" y="5287563"/>
            <a:ext cx="3855609" cy="1440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矩形 3"/>
          <p:cNvSpPr/>
          <p:nvPr/>
        </p:nvSpPr>
        <p:spPr>
          <a:xfrm>
            <a:off x="4596728" y="5791762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/>
              <a:t>which is then forced to be zero during the determination of </a:t>
            </a:r>
            <a:r>
              <a:rPr lang="en-US" i="1" dirty="0" err="1" smtClean="0"/>
              <a:t>a</a:t>
            </a:r>
            <a:r>
              <a:rPr lang="en-US" altLang="zh-CN" i="1" baseline="-25000" dirty="0" err="1" smtClean="0"/>
              <a:t>i</a:t>
            </a:r>
            <a:r>
              <a:rPr lang="en-US" i="1" dirty="0" smtClean="0"/>
              <a:t> </a:t>
            </a:r>
            <a:r>
              <a:rPr lang="en-US" dirty="0"/>
              <a:t>. Here </a:t>
            </a:r>
            <a:r>
              <a:rPr lang="en-US" i="1" dirty="0" err="1" smtClean="0"/>
              <a:t>w</a:t>
            </a:r>
            <a:r>
              <a:rPr lang="en-US" altLang="zh-CN" i="1" baseline="-25000" dirty="0" err="1" smtClean="0"/>
              <a:t>i</a:t>
            </a:r>
            <a:r>
              <a:rPr lang="en-US" i="1" dirty="0" smtClean="0"/>
              <a:t> </a:t>
            </a:r>
            <a:r>
              <a:rPr lang="en-US" dirty="0"/>
              <a:t>(</a:t>
            </a:r>
            <a:r>
              <a:rPr lang="en-US" i="1" dirty="0"/>
              <a:t>x</a:t>
            </a:r>
            <a:r>
              <a:rPr lang="en-US" dirty="0"/>
              <a:t>) is a</a:t>
            </a:r>
          </a:p>
          <a:p>
            <a:r>
              <a:rPr lang="en-US" dirty="0"/>
              <a:t>selected weight.</a:t>
            </a:r>
          </a:p>
        </p:txBody>
      </p:sp>
    </p:spTree>
    <p:extLst>
      <p:ext uri="{BB962C8B-B14F-4D97-AF65-F5344CB8AC3E}">
        <p14:creationId xmlns:p14="http://schemas.microsoft.com/office/powerpoint/2010/main" val="107718585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The procedure just described is the essence of the finite element method. </a:t>
            </a:r>
            <a:endParaRPr lang="en-US" dirty="0" smtClean="0"/>
          </a:p>
          <a:p>
            <a:r>
              <a:rPr lang="en-US" dirty="0" smtClean="0"/>
              <a:t>The</a:t>
            </a:r>
            <a:r>
              <a:rPr lang="en-US" dirty="0"/>
              <a:t> </a:t>
            </a:r>
            <a:r>
              <a:rPr lang="en-US" dirty="0" smtClean="0"/>
              <a:t>region </a:t>
            </a:r>
            <a:r>
              <a:rPr lang="en-US" dirty="0"/>
              <a:t>of interest is divided into many small pieces, usually of the same </a:t>
            </a:r>
            <a:r>
              <a:rPr lang="en-US" dirty="0" smtClean="0"/>
              <a:t>topology but </a:t>
            </a:r>
            <a:r>
              <a:rPr lang="en-US" dirty="0"/>
              <a:t>not the same size, for example, different triangles for a </a:t>
            </a:r>
            <a:r>
              <a:rPr lang="en-US" dirty="0" smtClean="0"/>
              <a:t>two-dimensional domain</a:t>
            </a:r>
            <a:r>
              <a:rPr lang="en-US" dirty="0"/>
              <a:t>. </a:t>
            </a:r>
            <a:endParaRPr lang="en-US" dirty="0" smtClean="0"/>
          </a:p>
          <a:p>
            <a:r>
              <a:rPr lang="en-US" dirty="0" smtClean="0"/>
              <a:t>Then </a:t>
            </a:r>
            <a:r>
              <a:rPr lang="en-US" dirty="0"/>
              <a:t>a set of linearly independent local functions </a:t>
            </a:r>
            <a:r>
              <a:rPr lang="en-US" i="1" dirty="0" err="1" smtClean="0"/>
              <a:t>u</a:t>
            </a:r>
            <a:r>
              <a:rPr lang="en-US" altLang="zh-CN" i="1" baseline="-25000" dirty="0" err="1" smtClean="0"/>
              <a:t>i</a:t>
            </a:r>
            <a:r>
              <a:rPr lang="en-US" i="1" dirty="0" smtClean="0"/>
              <a:t> </a:t>
            </a:r>
            <a:r>
              <a:rPr lang="en-US" dirty="0"/>
              <a:t>(</a:t>
            </a:r>
            <a:r>
              <a:rPr lang="en-US" i="1" dirty="0"/>
              <a:t>x</a:t>
            </a:r>
            <a:r>
              <a:rPr lang="en-US" dirty="0"/>
              <a:t>) is </a:t>
            </a:r>
            <a:r>
              <a:rPr lang="en-US" dirty="0" smtClean="0"/>
              <a:t>selected, with </a:t>
            </a:r>
            <a:r>
              <a:rPr lang="en-US" dirty="0"/>
              <a:t>each defined around a node and its neighborhood</a:t>
            </a:r>
            <a:r>
              <a:rPr lang="en-US" dirty="0" smtClean="0"/>
              <a:t>.</a:t>
            </a:r>
          </a:p>
          <a:p>
            <a:r>
              <a:rPr lang="en-US" dirty="0" smtClean="0"/>
              <a:t>We </a:t>
            </a:r>
            <a:r>
              <a:rPr lang="en-US" dirty="0"/>
              <a:t>then select the </a:t>
            </a:r>
            <a:r>
              <a:rPr lang="en-US" dirty="0" smtClean="0"/>
              <a:t>weight </a:t>
            </a:r>
            <a:r>
              <a:rPr lang="en-US" i="1" dirty="0" err="1" smtClean="0"/>
              <a:t>w</a:t>
            </a:r>
            <a:r>
              <a:rPr lang="en-US" altLang="zh-CN" i="1" baseline="-25000" dirty="0" err="1" smtClean="0"/>
              <a:t>i</a:t>
            </a:r>
            <a:r>
              <a:rPr lang="en-US" i="1" dirty="0" smtClean="0"/>
              <a:t> </a:t>
            </a:r>
            <a:r>
              <a:rPr lang="en-US" dirty="0"/>
              <a:t>(</a:t>
            </a:r>
            <a:r>
              <a:rPr lang="en-US" i="1" dirty="0"/>
              <a:t>x</a:t>
            </a:r>
            <a:r>
              <a:rPr lang="en-US" dirty="0"/>
              <a:t>),which is usually chosen as a local function </a:t>
            </a:r>
            <a:r>
              <a:rPr lang="en-US" dirty="0" smtClean="0"/>
              <a:t>as well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82875509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20608</TotalTime>
  <Words>3624</Words>
  <Application>Microsoft Office PowerPoint</Application>
  <PresentationFormat>On-screen Show (4:3)</PresentationFormat>
  <Paragraphs>251</Paragraphs>
  <Slides>74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74</vt:i4>
      </vt:variant>
    </vt:vector>
  </HeadingPairs>
  <TitlesOfParts>
    <vt:vector size="78" baseType="lpstr">
      <vt:lpstr>宋体</vt:lpstr>
      <vt:lpstr>Arial</vt:lpstr>
      <vt:lpstr>Calibri</vt:lpstr>
      <vt:lpstr>Office 主题​​</vt:lpstr>
      <vt:lpstr>Introduction to Computer Simulation of Physical Systems (Lecture 9) </vt:lpstr>
      <vt:lpstr>Modeling continuous systems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Numerical and Monte Carlo Methods</vt:lpstr>
      <vt:lpstr>Numerical Integration Methods in One Dimension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Simple Monte Carlo Evaluation of Integrals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Multidimensional Integrals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jzhu</dc:creator>
  <cp:lastModifiedBy>jyzhu</cp:lastModifiedBy>
  <cp:revision>352</cp:revision>
  <dcterms:created xsi:type="dcterms:W3CDTF">2014-01-05T10:31:17Z</dcterms:created>
  <dcterms:modified xsi:type="dcterms:W3CDTF">2021-03-15T06:49:00Z</dcterms:modified>
</cp:coreProperties>
</file>